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7" r:id="rId3"/>
  </p:sldMasterIdLst>
  <p:notesMasterIdLst>
    <p:notesMasterId r:id="rId47"/>
  </p:notesMasterIdLst>
  <p:sldIdLst>
    <p:sldId id="455" r:id="rId4"/>
    <p:sldId id="450" r:id="rId5"/>
    <p:sldId id="413" r:id="rId6"/>
    <p:sldId id="412" r:id="rId7"/>
    <p:sldId id="400" r:id="rId8"/>
    <p:sldId id="263" r:id="rId9"/>
    <p:sldId id="457" r:id="rId10"/>
    <p:sldId id="458" r:id="rId11"/>
    <p:sldId id="266" r:id="rId12"/>
    <p:sldId id="421" r:id="rId13"/>
    <p:sldId id="422" r:id="rId14"/>
    <p:sldId id="446" r:id="rId15"/>
    <p:sldId id="447" r:id="rId16"/>
    <p:sldId id="280" r:id="rId17"/>
    <p:sldId id="281" r:id="rId18"/>
    <p:sldId id="284" r:id="rId19"/>
    <p:sldId id="300" r:id="rId20"/>
    <p:sldId id="452" r:id="rId21"/>
    <p:sldId id="380" r:id="rId22"/>
    <p:sldId id="303" r:id="rId23"/>
    <p:sldId id="453" r:id="rId24"/>
    <p:sldId id="362" r:id="rId25"/>
    <p:sldId id="367" r:id="rId26"/>
    <p:sldId id="368" r:id="rId27"/>
    <p:sldId id="371" r:id="rId28"/>
    <p:sldId id="372" r:id="rId29"/>
    <p:sldId id="373" r:id="rId30"/>
    <p:sldId id="374" r:id="rId31"/>
    <p:sldId id="375" r:id="rId32"/>
    <p:sldId id="376" r:id="rId33"/>
    <p:sldId id="459" r:id="rId34"/>
    <p:sldId id="460" r:id="rId35"/>
    <p:sldId id="461" r:id="rId36"/>
    <p:sldId id="463" r:id="rId37"/>
    <p:sldId id="464" r:id="rId38"/>
    <p:sldId id="465" r:id="rId39"/>
    <p:sldId id="466" r:id="rId40"/>
    <p:sldId id="467" r:id="rId41"/>
    <p:sldId id="468" r:id="rId42"/>
    <p:sldId id="469" r:id="rId43"/>
    <p:sldId id="470" r:id="rId44"/>
    <p:sldId id="471" r:id="rId45"/>
    <p:sldId id="397" r:id="rId46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99"/>
    <a:srgbClr val="660033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8" autoAdjust="0"/>
    <p:restoredTop sz="59928" autoAdjust="0"/>
  </p:normalViewPr>
  <p:slideViewPr>
    <p:cSldViewPr>
      <p:cViewPr varScale="1">
        <p:scale>
          <a:sx n="68" d="100"/>
          <a:sy n="68" d="100"/>
        </p:scale>
        <p:origin x="27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32"/>
    </p:cViewPr>
  </p:sorterViewPr>
  <p:notesViewPr>
    <p:cSldViewPr>
      <p:cViewPr varScale="1">
        <p:scale>
          <a:sx n="45" d="100"/>
          <a:sy n="45" d="100"/>
        </p:scale>
        <p:origin x="-2750" y="-91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0C9BF44-84E2-4F9F-BA3F-656D4B462F7E}" type="datetimeFigureOut">
              <a:rPr lang="ru-RU" smtClean="0"/>
              <a:pPr/>
              <a:t>20.04.2022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589285E-6A46-4AB3-B6DF-DD1FADBD74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54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285E-6A46-4AB3-B6DF-DD1FADBD74B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32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05A46-52E2-4009-BCC9-AE451DEC66B2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600"/>
              <a:t>Профессиональный стаж формируется с 1 января 2009 года (со дня вступления в силу Закона Республики Беларусь «О профессиональном пенсионном страховании»).</a:t>
            </a:r>
          </a:p>
          <a:p>
            <a:pPr algn="just"/>
            <a:endParaRPr lang="ru-RU" altLang="ru-RU"/>
          </a:p>
          <a:p>
            <a:pPr algn="just"/>
            <a:r>
              <a:rPr lang="ru-RU" altLang="ru-RU"/>
              <a:t>Формируется он на основании представленных страхователем форм ПУ-6 «Индивидуальные сведения на профессиональное пенсионное страхование»</a:t>
            </a:r>
          </a:p>
          <a:p>
            <a:pPr algn="just"/>
            <a:endParaRPr lang="ru-RU" altLang="ru-RU"/>
          </a:p>
          <a:p>
            <a:pPr algn="just"/>
            <a:endParaRPr lang="ru-RU" altLang="ru-RU"/>
          </a:p>
          <a:p>
            <a:pPr algn="just"/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285E-6A46-4AB3-B6DF-DD1FADBD74B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239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AA37F-A381-4F40-85DE-7B0074C37A84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62" y="4723448"/>
            <a:ext cx="4989293" cy="4474845"/>
          </a:xfrm>
        </p:spPr>
        <p:txBody>
          <a:bodyPr/>
          <a:lstStyle/>
          <a:p>
            <a:r>
              <a:rPr lang="ru-RU" altLang="ru-RU" dirty="0"/>
              <a:t>За счет уплаченных взносов на профессиональное пенсионное страхование формируются пенсионные сбережения.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FB9AB-F048-4969-8E73-7DA729896240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altLang="ru-RU" i="1" dirty="0"/>
              <a:t>Доходность рассчитывается и начисляется застрахованным лицам ежегодно. Коэффициент доходности каждый год меняется, но он одинаковый для всех застрахованных лиц. Сумма дохода у застрахованных лиц получается разной  и зависит от суммы пенсионных сбережений уже имеющихся на профессиональной части лицевого счета. </a:t>
            </a:r>
          </a:p>
          <a:p>
            <a:pPr algn="just"/>
            <a:r>
              <a:rPr lang="ru-RU" altLang="ru-RU" b="1" i="1" dirty="0"/>
              <a:t>Инструкция о начислении на суммы пенсионных сбережений дохода от размещения средств профессионального пенсионного страхования</a:t>
            </a:r>
            <a:r>
              <a:rPr lang="ru-RU" altLang="ru-RU" i="1" dirty="0"/>
              <a:t> утверждена постановлением правления Фонда </a:t>
            </a:r>
            <a:r>
              <a:rPr lang="ru-RU" altLang="ru-RU" b="1" i="1" dirty="0"/>
              <a:t>от 07.04.2010 № 7</a:t>
            </a:r>
            <a:r>
              <a:rPr lang="ru-RU" altLang="ru-RU" i="1" dirty="0"/>
              <a:t>.</a:t>
            </a:r>
          </a:p>
          <a:p>
            <a:pPr algn="just"/>
            <a:r>
              <a:rPr lang="ru-RU" altLang="ru-RU" i="1" dirty="0"/>
              <a:t>Сумма начисленного дохода ЗЛ за отчетный год = сумма пенсионных сбережений ЗЛ из сумм взносов и дохода прошлых лет + сумма уплаченных взносов за отчетный год * на коэффициент доходности. </a:t>
            </a:r>
          </a:p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CB263-F0CB-41B5-B551-53A55375A45C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15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DEDF2-DCCE-4473-ABE3-3446A9F88793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altLang="ru-RU" dirty="0"/>
          </a:p>
          <a:p>
            <a:pPr>
              <a:spcBef>
                <a:spcPct val="0"/>
              </a:spcBef>
            </a:pPr>
            <a:r>
              <a:rPr lang="ru-RU" altLang="ru-RU" dirty="0"/>
              <a:t>В связи с введением в действие Закона «О профессиональном пенсионном страховании» с 1 января 2009 года в Республике Беларусь произошли изменения в системе назначения и выплаты пенсий за работу с особыми условиями труда.</a:t>
            </a:r>
          </a:p>
          <a:p>
            <a:pPr>
              <a:spcBef>
                <a:spcPct val="0"/>
              </a:spcBef>
            </a:pPr>
            <a:endParaRPr lang="ru-RU" altLang="ru-RU" dirty="0"/>
          </a:p>
          <a:p>
            <a:pPr>
              <a:spcBef>
                <a:spcPct val="0"/>
              </a:spcBef>
            </a:pPr>
            <a:r>
              <a:rPr lang="ru-RU" altLang="ru-RU" dirty="0"/>
              <a:t> Наряду с трудовыми пенсиями по возрасту за работу с особыми условиями труда и за выслугу лет появился такой вид пенсий как профессиональные пенсии.  </a:t>
            </a:r>
          </a:p>
          <a:p>
            <a:pPr>
              <a:spcBef>
                <a:spcPct val="0"/>
              </a:spcBef>
            </a:pPr>
            <a:endParaRPr lang="ru-RU" altLang="ru-RU" dirty="0"/>
          </a:p>
          <a:p>
            <a:pPr algn="just"/>
            <a:endParaRPr lang="ru-RU" alt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285E-6A46-4AB3-B6DF-DD1FADBD74B1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892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DEB67-D3D9-49C9-80F7-CA9BAB97D1AA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285E-6A46-4AB3-B6DF-DD1FADBD74B1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66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1F1FE-AC44-4207-B889-363D1ACD1145}" type="slidenum">
              <a:rPr lang="ru-RU" altLang="ru-RU">
                <a:solidFill>
                  <a:prstClr val="black"/>
                </a:solidFill>
              </a:rPr>
              <a:pPr/>
              <a:t>19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4ACAA-7DF8-4976-A79E-4F1DD7B466A4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ППС введено в действие с 1 января 2009 г. Законом Республики Беларусь «О профессиональном пенсионном страховании».  С введением в действие профессионального пенсионного страхования пенсии за работу с особыми условиями труда постепенно выводятся в отдельную пенсионную систему, в которой действует накопительный механизм.</a:t>
            </a:r>
          </a:p>
          <a:p>
            <a:endParaRPr lang="ru-RU" altLang="ru-RU" dirty="0"/>
          </a:p>
          <a:p>
            <a:r>
              <a:rPr lang="ru-RU" altLang="ru-RU" dirty="0"/>
              <a:t>Профессиональное пенсионное страхование – это  система  установленных  государством отношений, которые заключаются:</a:t>
            </a:r>
          </a:p>
          <a:p>
            <a:pPr marL="228600" indent="-228600">
              <a:buAutoNum type="arabicParenR"/>
            </a:pPr>
            <a:r>
              <a:rPr lang="ru-RU" altLang="ru-RU" dirty="0"/>
              <a:t>В  уплате работодателями взносов на ППС за работников, занятых  в особых  условиях труда и отдельными  видами  профессиональной  деятельности;</a:t>
            </a:r>
            <a:br>
              <a:rPr lang="ru-RU" altLang="ru-RU" dirty="0"/>
            </a:br>
            <a:r>
              <a:rPr lang="ru-RU" altLang="ru-RU" dirty="0"/>
              <a:t>2) в  формировании денежных  средств за  счет  уплаченных  взносов;</a:t>
            </a:r>
            <a:br>
              <a:rPr lang="ru-RU" altLang="ru-RU" dirty="0"/>
            </a:br>
            <a:r>
              <a:rPr lang="ru-RU" altLang="ru-RU" dirty="0"/>
              <a:t>3)и  в  использовании этих  средств  для  выплаты  пенсий  в связи  с особыми  условиями труда.</a:t>
            </a:r>
          </a:p>
          <a:p>
            <a:pPr marL="228600" indent="-228600">
              <a:buAutoNum type="arabicParenR"/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6A9D5-C9A9-48A4-9264-88078E99F126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/>
              <a:t>А вот работникам, </a:t>
            </a:r>
            <a:r>
              <a:rPr lang="ru-RU" altLang="ru-RU" b="1" dirty="0"/>
              <a:t>подлежащим профессиональному пенсионному страхованию</a:t>
            </a:r>
            <a:r>
              <a:rPr lang="ru-RU" altLang="ru-RU" sz="1300" dirty="0"/>
              <a:t>,</a:t>
            </a:r>
            <a:r>
              <a:rPr lang="ru-RU" altLang="ru-RU" dirty="0"/>
              <a:t> которые к </a:t>
            </a:r>
            <a:r>
              <a:rPr lang="ru-RU" altLang="ru-RU" sz="1300" b="1" dirty="0"/>
              <a:t>1 января 2009 года</a:t>
            </a:r>
            <a:r>
              <a:rPr lang="ru-RU" altLang="ru-RU" sz="1300" dirty="0"/>
              <a:t> отработали </a:t>
            </a:r>
            <a:r>
              <a:rPr lang="ru-RU" altLang="ru-RU" sz="1300" b="1" dirty="0"/>
              <a:t>менее половины специального стажа, </a:t>
            </a:r>
            <a:r>
              <a:rPr lang="ru-RU" altLang="ru-RU" sz="1300" dirty="0"/>
              <a:t>требуемого по нормам Закона «О пенсионном обеспечении» </a:t>
            </a:r>
            <a:r>
              <a:rPr lang="ru-RU" altLang="ru-RU" sz="1300" i="1" dirty="0"/>
              <a:t>(статьи 13, 13, 15, 47 – 49, 49-2)</a:t>
            </a:r>
            <a:r>
              <a:rPr lang="ru-RU" altLang="ru-RU" sz="1300" dirty="0"/>
              <a:t> или </a:t>
            </a:r>
            <a:r>
              <a:rPr lang="ru-RU" altLang="ru-RU" sz="1300" b="1" dirty="0"/>
              <a:t>не имеют такого стажа</a:t>
            </a:r>
            <a:r>
              <a:rPr lang="ru-RU" altLang="ru-RU" sz="1300" dirty="0"/>
              <a:t> до указанной даты, подпунктом 1.2 Указа Президента от 25.09.2013 № 441 предоставлено право выбора способа компенсации за работу с особыми условиями труда.</a:t>
            </a:r>
          </a:p>
          <a:p>
            <a:r>
              <a:rPr lang="ru-RU" altLang="ru-RU" sz="1400" dirty="0"/>
              <a:t> Указанные категории работников с октября 2013 г. имеют право:</a:t>
            </a:r>
          </a:p>
          <a:p>
            <a:r>
              <a:rPr lang="ru-RU" altLang="ru-RU" sz="1400" dirty="0"/>
              <a:t>•	формировать профессиональный стаж и пенсионные сбережения. </a:t>
            </a:r>
            <a:r>
              <a:rPr lang="ru-RU" altLang="ru-RU" sz="1400" i="1" dirty="0"/>
              <a:t>или</a:t>
            </a:r>
          </a:p>
          <a:p>
            <a:r>
              <a:rPr lang="ru-RU" altLang="ru-RU" sz="1400" dirty="0"/>
              <a:t>•	получать ежемесячную доплату к заработной плате вместо профессионального пенсионного страхования. </a:t>
            </a:r>
          </a:p>
          <a:p>
            <a:r>
              <a:rPr lang="ru-RU" altLang="ru-RU" sz="1400" dirty="0"/>
              <a:t>(1) При выборе профессионального пенсионного страхования работодатель продолжает уплачивать в Фонд взносы на ППС и у застрахованного лица продолжает формироваться право на досрочную или дополнительную профессиональную пенсию.</a:t>
            </a:r>
          </a:p>
          <a:p>
            <a:r>
              <a:rPr lang="ru-RU" altLang="ru-RU" sz="1400" dirty="0"/>
              <a:t>(2) При выборе ежемесячной доплаты к заработной плате работник получит дополнительный текущий доход </a:t>
            </a:r>
            <a:r>
              <a:rPr lang="ru-RU" altLang="ru-RU" sz="1400" b="1" dirty="0"/>
              <a:t>вместо </a:t>
            </a:r>
            <a:r>
              <a:rPr lang="ru-RU" altLang="ru-RU" sz="1400" b="0" dirty="0"/>
              <a:t>профессионального пенсионного страхования. </a:t>
            </a:r>
          </a:p>
          <a:p>
            <a:r>
              <a:rPr lang="ru-RU" altLang="ru-RU" sz="1400" dirty="0"/>
              <a:t>В этом случае профессиональный стаж и пенсионные сбережения формироваться не будут. </a:t>
            </a:r>
            <a:endParaRPr lang="ru-RU" altLang="ru-RU" sz="1300" i="1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0AEB0-36C4-4ABF-9E21-881A9A627BBD}" type="slidenum">
              <a:rPr lang="ru-RU" altLang="ru-RU">
                <a:solidFill>
                  <a:prstClr val="black"/>
                </a:solidFill>
              </a:rPr>
              <a:pPr/>
              <a:t>21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i="0" dirty="0"/>
              <a:t>Если работник выбрал ежемесячную доплату, ему необходимо обратиться к работодателю с письменным заявлением. </a:t>
            </a:r>
          </a:p>
          <a:p>
            <a:r>
              <a:rPr lang="ru-RU" altLang="ru-RU" i="0" dirty="0"/>
              <a:t>Сведения о периодах специального стажа работы до 1 января 2009 года должны быть указаны в заявлении работником в обязательном порядке. Также в заявлении работник обязательно должен указать сведения о местонахождении предыдущих работодателей. Это необходимо для  того, чтобы работодатель мог направить запросы о предоставлении документов о специальном стаже работника в организации, в которых застрахованное лицо работало ранее. При приеме соответствующего заявления работодателю рекомендуется обратить внимание работника на то, что в связи с выбором доплаты у него прекращается формирование профессионального стажа.</a:t>
            </a:r>
          </a:p>
          <a:p>
            <a:endParaRPr lang="ru-RU" altLang="ru-RU" i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Форма заявления работника на доплату, порядок его подачи, регистрации и хранения определяются локальным нормативным правовым актом работодателя.</a:t>
            </a:r>
          </a:p>
          <a:p>
            <a:endParaRPr lang="ru-RU" altLang="ru-RU" i="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73B0F-002A-4E78-8F49-EAEF81A63FAC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altLang="ru-RU"/>
              <a:t>В связи с введением в действие Закона «О профессиональном пенсионном страховании» с 1 января 2009 года в Республике Беларусь произошли изменения в системе назначения и выплаты пенсий за работу с особыми условиями труда.</a:t>
            </a:r>
          </a:p>
          <a:p>
            <a:pPr>
              <a:spcBef>
                <a:spcPct val="0"/>
              </a:spcBef>
            </a:pPr>
            <a:endParaRPr lang="ru-RU" altLang="ru-RU"/>
          </a:p>
          <a:p>
            <a:pPr>
              <a:spcBef>
                <a:spcPct val="0"/>
              </a:spcBef>
            </a:pPr>
            <a:r>
              <a:rPr lang="ru-RU" altLang="ru-RU"/>
              <a:t> Наряду с трудовыми пенсиями по возрасту за работу с особыми условиями труда и за выслугу лет появился такой вид пенсий как профессиональные пенсии.  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6BBF1-ACF7-4C25-AD81-C5F6AA69F220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Порядок назначения и выплаты досрочных профессиональных пенсий регулируется ст. 11 – 16 Закона «О профессиональном пенсионном страховании».</a:t>
            </a:r>
          </a:p>
          <a:p>
            <a:endParaRPr lang="ru-RU" altLang="ru-RU"/>
          </a:p>
          <a:p>
            <a:r>
              <a:rPr lang="ru-RU" altLang="ru-RU"/>
              <a:t> </a:t>
            </a:r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1F3B9-7EEA-4C8C-870C-659196F0CFB7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62" y="4723448"/>
            <a:ext cx="4989293" cy="4474845"/>
          </a:xfrm>
        </p:spPr>
        <p:txBody>
          <a:bodyPr/>
          <a:lstStyle/>
          <a:p>
            <a:r>
              <a:rPr lang="ru-RU" altLang="ru-RU"/>
              <a:t>Право на досрочную профессиональную пенсию определено ст. 11 Закона «О профессиональном пенсионном страховании».  </a:t>
            </a:r>
          </a:p>
          <a:p>
            <a:r>
              <a:rPr lang="ru-RU" altLang="ru-RU" b="1"/>
              <a:t>Досрочная</a:t>
            </a:r>
            <a:r>
              <a:rPr lang="ru-RU" altLang="ru-RU"/>
              <a:t> профессиональная пенсия назначается и выплачивается застрахованному лицу при наличии </a:t>
            </a:r>
            <a:r>
              <a:rPr lang="ru-RU" altLang="ru-RU" b="1"/>
              <a:t>двух</a:t>
            </a:r>
            <a:r>
              <a:rPr lang="ru-RU" altLang="ru-RU"/>
              <a:t> условий:</a:t>
            </a:r>
          </a:p>
          <a:p>
            <a:pPr>
              <a:buFontTx/>
              <a:buChar char="-"/>
            </a:pPr>
            <a:r>
              <a:rPr lang="ru-RU" altLang="ru-RU"/>
              <a:t>достижение требуемого в соответствии со ст. 11 Закона  возраста;</a:t>
            </a:r>
          </a:p>
          <a:p>
            <a:pPr>
              <a:buFontTx/>
              <a:buChar char="-"/>
            </a:pPr>
            <a:r>
              <a:rPr lang="ru-RU" altLang="ru-RU"/>
              <a:t>наличие установленного ст. 11 Закона профессионального и (при необходимости) общего трудового стажа.</a:t>
            </a:r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A2BBE-A67F-4077-9C6D-9CD62AFF870C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Форма справки о стаже работы установлена постановлением правления Фонда от 22.06.2011 № 9. Им же утверждена Инструкция о порядке назначения и выплаты профессиональных пенсий.</a:t>
            </a:r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8ACDB-4C05-47CF-9912-0E454AA5CEF1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altLang="ru-RU"/>
              <a:t> Исчисление досрочной профессиональной пенсии </a:t>
            </a:r>
            <a:r>
              <a:rPr lang="ru-RU" altLang="ru-RU" sz="1600"/>
              <a:t>производится путем деления суммы пенсионных сбережений на число месяцев досрочного пенсионного периода застрахованного лица.</a:t>
            </a:r>
            <a:endParaRPr lang="ru-RU" altLang="ru-RU"/>
          </a:p>
          <a:p>
            <a:pPr algn="just"/>
            <a:r>
              <a:rPr lang="ru-RU" altLang="ru-RU" b="1"/>
              <a:t>Пенсионные сбережения</a:t>
            </a:r>
            <a:r>
              <a:rPr lang="ru-RU" altLang="ru-RU"/>
              <a:t> это уплаченные страхователем взносы на профессиональное пенсионное страхование и доход от их размещения.</a:t>
            </a:r>
          </a:p>
          <a:p>
            <a:pPr algn="just"/>
            <a:r>
              <a:rPr lang="ru-RU" altLang="ru-RU" b="1"/>
              <a:t>Досрочный пенсионный период застрахованного лица</a:t>
            </a:r>
            <a:r>
              <a:rPr lang="ru-RU" altLang="ru-RU"/>
              <a:t> – период с месяца, следующего за месяцем обращения застрахованного лица за досрочной профессиональной пенсией, по месяц достижения им общеустановленного пенсионного возраста.</a:t>
            </a:r>
          </a:p>
          <a:p>
            <a:pPr algn="just"/>
            <a:endParaRPr lang="ru-RU" altLang="ru-RU" i="1"/>
          </a:p>
          <a:p>
            <a:pPr algn="just"/>
            <a:r>
              <a:rPr lang="ru-RU" altLang="ru-RU"/>
              <a:t> 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1DC42-CED0-4FE3-BE44-726D93EDE5DC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Выплата досрочной профессиональной пенсии приостанавливается </a:t>
            </a:r>
            <a:r>
              <a:rPr lang="ru-RU" altLang="ru-RU" b="1"/>
              <a:t>с месяца, следующего за месяцем</a:t>
            </a:r>
            <a:r>
              <a:rPr lang="ru-RU" altLang="ru-RU"/>
              <a:t>, в котором возникли обстоятельства для прекращения пенсии. </a:t>
            </a:r>
          </a:p>
          <a:p>
            <a:r>
              <a:rPr lang="ru-RU" altLang="ru-RU"/>
              <a:t>Возобновляется выплата досрочной профессиональной пенсии </a:t>
            </a:r>
            <a:r>
              <a:rPr lang="ru-RU" altLang="ru-RU" b="1"/>
              <a:t>с месяца, следующего за месяцем</a:t>
            </a:r>
            <a:r>
              <a:rPr lang="ru-RU" altLang="ru-RU"/>
              <a:t>, в котором изменились обстоятельства, повлекшие приостановление ее выплаты. Выплата пенсии возобновляется после подачи застрахованным лицом заявления о её возобновлении.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0AEB0-36C4-4ABF-9E21-881A9A627BBD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Второй вид профессиональной пенсии это дополнительная профессиональная пенсия. </a:t>
            </a:r>
          </a:p>
          <a:p>
            <a:r>
              <a:rPr lang="ru-RU" altLang="ru-RU"/>
              <a:t>Назначение и выплата дополнительных пенсий производится в соответствии со ст. 15, 17 Закона «О профессиональном пенсионном страховании». </a:t>
            </a:r>
          </a:p>
          <a:p>
            <a:endParaRPr lang="ru-RU" altLang="ru-RU" i="1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BEB67-B865-4687-90F5-E8A2F1114CAF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106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Условия для назначения дополнительной профессиональной пенсии определены статьей 17 Закона «О профессиональном пенсионном страховании». </a:t>
            </a:r>
          </a:p>
          <a:p>
            <a:r>
              <a:rPr lang="ru-RU" altLang="ru-RU"/>
              <a:t>Дополнительная профессиональная пенсия назначается застрахованным лицам, на профессиональной части лицевого счета которых на день достижения общеустановленного пенсионного возраста имеются пенсионные сбережения.</a:t>
            </a:r>
          </a:p>
          <a:p>
            <a:r>
              <a:rPr lang="ru-RU" altLang="ru-RU"/>
              <a:t>Следует учитывать, что если эти пенсионные сбережения перечислены для компенсации расходов на выплату трудовой пенсии по возрасту за работу с особыми условиями труда или за выслугу лет, или использованы для выплаты досрочной профессиональной пенсии, то дополнительная пенсия не назначается.</a:t>
            </a:r>
          </a:p>
          <a:p>
            <a:r>
              <a:rPr lang="ru-RU" altLang="ru-RU"/>
              <a:t>Если для компенсации расходов перечислена только часть пенсионных сбережений, то дополнительная профессиональная пенсия будет назначена в размере разницы между суммой пенсионных сбережений и суммой, перечисленной для компенсации расходов на выплату трудовой пенсии.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EF45F-DC2E-40AF-B77F-0A7ACDA6F2AC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/>
              <a:t>Основные нормативные  акты,  которыми  следует  руководствоваться  в работе  по  ведению  профессионального пенсионного страхования.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EBB11-6C3A-4716-9282-46FD53230DA4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106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/>
              <a:t>Дополнительная профессиональная пенсия устанавливается в размере бюджета прожиточного минимума в среднем на душу населения, действующего в месяце, за который она выплачивается. </a:t>
            </a:r>
          </a:p>
          <a:p>
            <a:pPr algn="just"/>
            <a:r>
              <a:rPr lang="ru-RU" altLang="ru-RU" b="1" dirty="0"/>
              <a:t>Период выплаты</a:t>
            </a:r>
            <a:r>
              <a:rPr lang="ru-RU" altLang="ru-RU" dirty="0"/>
              <a:t> дополнительной профессиональной пенсии определяется исходя из суммы пенсионных сбережений, имеющихся на профессиональной части лицевого счета на день назначения пенсии, и бюджета прожиточного минимума в среднем на душу населения, действующего на эту дату. </a:t>
            </a:r>
            <a:endParaRPr lang="en-US" altLang="ru-RU" dirty="0"/>
          </a:p>
          <a:p>
            <a:r>
              <a:rPr lang="ru-RU" altLang="ru-RU" b="1" dirty="0" err="1"/>
              <a:t>Справочно</a:t>
            </a:r>
            <a:r>
              <a:rPr lang="ru-RU" altLang="ru-RU" b="1" dirty="0"/>
              <a:t>:</a:t>
            </a:r>
            <a:r>
              <a:rPr lang="ru-RU" altLang="ru-RU" i="1" dirty="0"/>
              <a:t> </a:t>
            </a:r>
            <a:r>
              <a:rPr lang="ru-RU" altLang="ru-RU" dirty="0"/>
              <a:t>БПМ </a:t>
            </a:r>
            <a:r>
              <a:rPr lang="ru-RU" altLang="ru-RU" b="1" dirty="0"/>
              <a:t>с 1 мая 2021</a:t>
            </a:r>
            <a:r>
              <a:rPr lang="ru-RU" altLang="ru-RU" dirty="0"/>
              <a:t> года составил </a:t>
            </a:r>
            <a:r>
              <a:rPr lang="ru-RU" altLang="ru-RU" b="1" dirty="0"/>
              <a:t>273 руб. 27 коп.</a:t>
            </a:r>
            <a:endParaRPr lang="ru-RU" altLang="ru-RU" b="1" i="1" dirty="0"/>
          </a:p>
          <a:p>
            <a:r>
              <a:rPr lang="ru-RU" altLang="ru-RU" i="1" dirty="0"/>
              <a:t>Например, с мая 2021 года застрахованному лицу назначена дополнительная профессиональная пенсия. Сумма пенсионных сбережений составила 4 тысячи рублей. Дополнительная пенсия будет выплачиваться в размере БПМ пятнадцать месяцев (4000,00 делим на 273,27).</a:t>
            </a:r>
          </a:p>
          <a:p>
            <a:r>
              <a:rPr lang="ru-RU" altLang="ru-RU" i="1" dirty="0"/>
              <a:t>Если сумма пенсионных сбережений меньше бюджета прожиточного минимума, то дополнительная пенсия выплачивается один раз.</a:t>
            </a:r>
          </a:p>
          <a:p>
            <a:r>
              <a:rPr lang="ru-RU" altLang="ru-RU" dirty="0"/>
              <a:t>Выплата дополнительной профессиональной пенсии производится независимо от получения каких-либо других пенсии или дохода. Например, человек может продолжать работать или получать пенсию по возрасту в управлении социальной защиты и одновременно получает дополнительную профессиональную пенсию.</a:t>
            </a:r>
          </a:p>
          <a:p>
            <a:r>
              <a:rPr lang="ru-RU" altLang="ru-RU" dirty="0"/>
              <a:t>Дополнительная профессиональная пенсия не заменяет обычную пенсию по возрасту, которая назначается управлениями социальной защиты, а выплачивается в дополнение к ней.</a:t>
            </a:r>
          </a:p>
          <a:p>
            <a:endParaRPr lang="ru-RU" altLang="ru-RU" i="1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829B6EC-309B-43FB-9612-61BA8CC8ABA6}" type="slidenum">
              <a:rPr lang="ru-RU" altLang="ru-RU" sz="1200" smtClean="0"/>
              <a:pPr/>
              <a:t>31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285E-6A46-4AB3-B6DF-DD1FADBD74B1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22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E640A-2EB9-45B4-8331-0EBCD7A8C286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27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altLang="ru-RU" sz="1000" dirty="0"/>
          </a:p>
          <a:p>
            <a:pPr>
              <a:lnSpc>
                <a:spcPct val="90000"/>
              </a:lnSpc>
            </a:pPr>
            <a:r>
              <a:rPr lang="ru-RU" altLang="ru-RU" sz="1000" dirty="0"/>
              <a:t>Для работников, занятых  полный  рабочий  день на  подземных работах, на работах  с особо  вредными и особо тяжелыми  условиями  труда (Список №1), на  работах  с вредными и тяжелыми  условиями  труда (Список №2)   и для работниц  текстильного производства  оценка  условий  труда на  конкретных рабочих  местах  производится  по результатам </a:t>
            </a:r>
            <a:r>
              <a:rPr lang="ru-RU" altLang="ru-RU" sz="1000" b="1" dirty="0"/>
              <a:t>аттестации рабочих  мест</a:t>
            </a:r>
            <a:r>
              <a:rPr lang="ru-RU" altLang="ru-RU" sz="1000" dirty="0"/>
              <a:t>  по  условиям  труда.</a:t>
            </a:r>
          </a:p>
          <a:p>
            <a:pPr>
              <a:lnSpc>
                <a:spcPct val="90000"/>
              </a:lnSpc>
            </a:pPr>
            <a:endParaRPr lang="ru-RU" altLang="ru-RU" sz="1000" dirty="0"/>
          </a:p>
          <a:p>
            <a:pPr>
              <a:lnSpc>
                <a:spcPct val="90000"/>
              </a:lnSpc>
            </a:pPr>
            <a:r>
              <a:rPr lang="ru-RU" altLang="ru-RU" sz="1000" dirty="0"/>
              <a:t>Для  остальных  категорий работников, перечисленных  в пункте 1  статьи 5 Закона, оценка  условий  труда  производится  с применением критериев  оценки  условий  труда. Положение  о критериях  оценки  условий труда  утверждено  постановлением СМ РБ  от 08.10.2011 № 1490.</a:t>
            </a:r>
          </a:p>
          <a:p>
            <a:pPr>
              <a:lnSpc>
                <a:spcPct val="90000"/>
              </a:lnSpc>
            </a:pPr>
            <a:endParaRPr lang="ru-RU" altLang="ru-RU" sz="1000" dirty="0"/>
          </a:p>
          <a:p>
            <a:pPr>
              <a:lnSpc>
                <a:spcPct val="90000"/>
              </a:lnSpc>
            </a:pPr>
            <a:r>
              <a:rPr lang="ru-RU" altLang="ru-RU" sz="1000" dirty="0"/>
              <a:t>По результатам оценки условий труда страхователь составляет, утверждает и представляет в органы Фонда перечень рабочих мест с особыми условиями труда организации для целей ППС. </a:t>
            </a:r>
          </a:p>
          <a:p>
            <a:pPr>
              <a:lnSpc>
                <a:spcPct val="90000"/>
              </a:lnSpc>
            </a:pPr>
            <a:endParaRPr lang="ru-RU" altLang="ru-RU" sz="10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11D61-A97B-41DF-ABB5-A064188047C8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29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F20CA-BC63-42BE-99DC-C08246B70FD5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61AAC-0823-47ED-AF02-3B1FCC03E54B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10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Периоды не связанные с работой в особых условиях труда перечислены </a:t>
            </a:r>
            <a:r>
              <a:rPr lang="ru-RU" altLang="ru-RU" b="1" dirty="0"/>
              <a:t>в п. 28 Инструкции  </a:t>
            </a:r>
            <a:r>
              <a:rPr lang="ru-RU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о порядке заполнения форм документов персонифицированного учета,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утвержденной постановлением правления Фонда</a:t>
            </a:r>
            <a:r>
              <a:rPr lang="ru-RU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от 19.06.2014 № 7</a:t>
            </a:r>
            <a:r>
              <a:rPr lang="ru-RU" altLang="ru-RU" b="0" dirty="0"/>
              <a:t>).</a:t>
            </a:r>
          </a:p>
          <a:p>
            <a:endParaRPr lang="ru-RU" altLang="ru-RU" dirty="0"/>
          </a:p>
          <a:p>
            <a:r>
              <a:rPr lang="ru-RU" altLang="ru-RU" dirty="0"/>
              <a:t>К  таким периодам относятся:</a:t>
            </a:r>
          </a:p>
          <a:p>
            <a:r>
              <a:rPr lang="ru-RU" altLang="ru-RU" dirty="0"/>
              <a:t>Работа  в обычных  условиях труда;</a:t>
            </a:r>
          </a:p>
          <a:p>
            <a:r>
              <a:rPr lang="ru-RU" altLang="ru-RU" dirty="0"/>
              <a:t>На условиях неполного рабочего времени;</a:t>
            </a:r>
          </a:p>
          <a:p>
            <a:r>
              <a:rPr lang="ru-RU" altLang="ru-RU" dirty="0"/>
              <a:t>По гражданско-правовым договорам;</a:t>
            </a:r>
          </a:p>
          <a:p>
            <a:r>
              <a:rPr lang="ru-RU" altLang="ru-RU" dirty="0"/>
              <a:t>Простои;</a:t>
            </a:r>
          </a:p>
          <a:p>
            <a:r>
              <a:rPr lang="ru-RU" altLang="ru-RU" dirty="0"/>
              <a:t>Служебные командировки, не связанные с выполнением работ в особых условиях труда;</a:t>
            </a:r>
          </a:p>
          <a:p>
            <a:r>
              <a:rPr lang="ru-RU" altLang="ru-RU" dirty="0"/>
              <a:t>Профессиональная подготовка, повышение квалификации, стажировка и переподготовка;</a:t>
            </a:r>
          </a:p>
          <a:p>
            <a:r>
              <a:rPr lang="ru-RU" altLang="ru-RU" dirty="0"/>
              <a:t>Нахождение в государственных организациях здравоохранения на медицинском осмотре или медицинском обследовании;</a:t>
            </a:r>
          </a:p>
          <a:p>
            <a:r>
              <a:rPr lang="ru-RU" altLang="ru-RU" dirty="0"/>
              <a:t>Выполнение государственных или общественных обязанностей;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95493-448E-408E-A55C-FC64F70003B4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11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/>
              <a:t>Осуществление полномочий по выборной должности;</a:t>
            </a:r>
          </a:p>
          <a:p>
            <a:r>
              <a:rPr lang="ru-RU" altLang="ru-RU" dirty="0"/>
              <a:t>Уход  за больным членом семьи, болезнь и временная  нетрудоспособность;</a:t>
            </a:r>
          </a:p>
          <a:p>
            <a:r>
              <a:rPr lang="ru-RU" altLang="ru-RU" dirty="0"/>
              <a:t>Санаторно-курортное лечение и оздоровление;</a:t>
            </a:r>
          </a:p>
          <a:p>
            <a:r>
              <a:rPr lang="ru-RU" altLang="ru-RU" dirty="0"/>
              <a:t>Социальные отпуска (по беременности и родам,  по уходу  за детьми, в связи с получением образования, в связи с катастрофой на Чернобыльской АЭС, по уважительным причинам личного и семейного характера);</a:t>
            </a:r>
          </a:p>
          <a:p>
            <a:r>
              <a:rPr lang="ru-RU" altLang="ru-RU" dirty="0"/>
              <a:t>Один дополнительный свободный от работы день в месяц матери (мачехе) или  отцу (отчиму), опекуну (попечителю), воспитывающей (воспитывающему) ребенка-инвалида в возрасте до 18 лет, и другие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863C7-EC75-4306-958F-E946587B692B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i="1" dirty="0"/>
              <a:t>Исходя  из  норм законодательства,  в разделе 2 формы ПУ-6 заполняются </a:t>
            </a:r>
            <a:r>
              <a:rPr lang="ru-RU" altLang="ru-RU" b="1" i="1" dirty="0"/>
              <a:t>непрерывные</a:t>
            </a:r>
            <a:r>
              <a:rPr lang="ru-RU" altLang="ru-RU" i="1" dirty="0"/>
              <a:t> периоды, в течение которых застрахованное лицо было занято на работах с особыми условиями труда и подлежало профессиональному пенсионному страхованию.</a:t>
            </a:r>
            <a:br>
              <a:rPr lang="ru-RU" altLang="ru-RU" i="1" dirty="0"/>
            </a:br>
            <a:endParaRPr lang="ru-RU" altLang="ru-RU" i="1" dirty="0"/>
          </a:p>
          <a:p>
            <a:r>
              <a:rPr lang="ru-RU" altLang="ru-RU" dirty="0"/>
              <a:t>Государственные  праздники,  праздничные дни, объявленные нерабочими днями, выходные дни,  в том  числе  по графику работы  работника,  и </a:t>
            </a:r>
          </a:p>
          <a:p>
            <a:r>
              <a:rPr lang="ru-RU" altLang="ru-RU" dirty="0"/>
              <a:t>дни трудового (основного и дополнительного) отпуска включаются  в периоды при условии, если они следовали непосредственно за периодом (днем),  в котором работник выполнял работу в течение полного рабочего дня  в особых условиях труда (пункт 30 Инструкции № 7). </a:t>
            </a:r>
          </a:p>
          <a:p>
            <a:endParaRPr lang="ru-RU" altLang="ru-RU" b="1" dirty="0"/>
          </a:p>
          <a:p>
            <a:r>
              <a:rPr lang="ru-RU" altLang="ru-RU" b="1" dirty="0"/>
              <a:t>Страхователю необходимо  организовать  ведение  первичного  учета  занятости работника  в  особых условиях труда  и учёт  начисленных и уплаченных  взносов на ППС.</a:t>
            </a:r>
          </a:p>
          <a:p>
            <a:endParaRPr lang="ru-RU" altLang="ru-RU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07-CA09-44CE-9E51-95100071FB0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0A00-0ACA-454A-A583-2AA7CECD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21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07-CA09-44CE-9E51-95100071FB0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0A00-0ACA-454A-A583-2AA7CECD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3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07-CA09-44CE-9E51-95100071FB0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0A00-0ACA-454A-A583-2AA7CECD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9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6B7A951-3E53-4129-8C0F-272ACCC399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7016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179C4-AE81-49E1-9D9F-B58E803CA6DC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29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D0E2-C0AA-480F-A9F1-E9EA38A31BE5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2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41B08-89E5-4D59-8C8A-205C57290045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78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0A28D-1129-4EAE-9439-2A6AEFED4FEB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53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2AD7A-C0ED-4359-874C-3C48959452A2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63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47BC3-AE32-420A-A79C-A2704EF173C2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7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434E2-B847-4F90-ACB7-9FDBB52E17C6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9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07-CA09-44CE-9E51-95100071FB0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0A00-0ACA-454A-A583-2AA7CECD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A9FFB-CA5A-43DE-AF99-FD02CFB6D859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52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37F59-29C1-4B21-A084-29322ECE674C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5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E61CC-AB22-47D0-915E-574AD4841B59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62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0458B-2D89-486F-ABF8-DA4B15A2CF4A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06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DE035-37C7-427B-81C9-A3BDEC6BFCA8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35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0B3FB-A3AD-47A5-83EE-A751354C67EA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33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B817-7D09-430F-9E5C-4567CD5EC90A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00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9653B-AEBB-4DF6-A353-9431838D38B1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61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179C4-AE81-49E1-9D9F-B58E803CA6DC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25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D0E2-C0AA-480F-A9F1-E9EA38A31BE5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5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07-CA09-44CE-9E51-95100071FB0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0A00-0ACA-454A-A583-2AA7CECD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4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41B08-89E5-4D59-8C8A-205C57290045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11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0A28D-1129-4EAE-9439-2A6AEFED4FEB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97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2AD7A-C0ED-4359-874C-3C48959452A2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75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47BC3-AE32-420A-A79C-A2704EF173C2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20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434E2-B847-4F90-ACB7-9FDBB52E17C6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12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A9FFB-CA5A-43DE-AF99-FD02CFB6D859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096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37F59-29C1-4B21-A084-29322ECE674C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01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E61CC-AB22-47D0-915E-574AD4841B59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10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0458B-2D89-486F-ABF8-DA4B15A2CF4A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799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DE035-37C7-427B-81C9-A3BDEC6BFCA8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7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07-CA09-44CE-9E51-95100071FB0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0A00-0ACA-454A-A583-2AA7CECD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96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0B3FB-A3AD-47A5-83EE-A751354C67EA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02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B817-7D09-430F-9E5C-4567CD5EC90A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42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9653B-AEBB-4DF6-A353-9431838D38B1}" type="slidenum">
              <a:rPr lang="ru-RU" alt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0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07-CA09-44CE-9E51-95100071FB0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0A00-0ACA-454A-A583-2AA7CECD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07-CA09-44CE-9E51-95100071FB0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0A00-0ACA-454A-A583-2AA7CECD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5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07-CA09-44CE-9E51-95100071FB0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0A00-0ACA-454A-A583-2AA7CECD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78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07-CA09-44CE-9E51-95100071FB0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0A00-0ACA-454A-A583-2AA7CECD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36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EB07-CA09-44CE-9E51-95100071FB0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0A00-0ACA-454A-A583-2AA7CECD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8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8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408EB07-CA09-44CE-9E51-95100071FB0A}" type="datetimeFigureOut">
              <a:rPr lang="ru-RU" smtClean="0"/>
              <a:pPr/>
              <a:t>20.04.2022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4B50A00-0ACA-454A-A583-2AA7CECDA6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18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0D5A42-9E85-4B10-86C1-53C4A2BE2DE6}" type="slidenum">
              <a:rPr lang="ru-RU" altLang="ru-RU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3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9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0D5A42-9E85-4B10-86C1-53C4A2BE2DE6}" type="slidenum">
              <a:rPr lang="ru-RU" altLang="ru-RU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4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f.gov.by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0721" y="1052736"/>
            <a:ext cx="6863279" cy="2664296"/>
          </a:xfrm>
        </p:spPr>
        <p:txBody>
          <a:bodyPr>
            <a:noAutofit/>
          </a:bodyPr>
          <a:lstStyle/>
          <a:p>
            <a:r>
              <a:rPr lang="ru-RU" altLang="ru-RU" sz="2400" dirty="0">
                <a:cs typeface="Arial" panose="020B0604020202020204" pitchFamily="34" charset="0"/>
              </a:rPr>
              <a:t>Особенности профессионального </a:t>
            </a:r>
            <a:br>
              <a:rPr lang="ru-RU" altLang="ru-RU" sz="2400" dirty="0">
                <a:cs typeface="Arial" panose="020B0604020202020204" pitchFamily="34" charset="0"/>
              </a:rPr>
            </a:br>
            <a:r>
              <a:rPr lang="ru-RU" altLang="ru-RU" sz="2400" dirty="0">
                <a:cs typeface="Arial" panose="020B0604020202020204" pitchFamily="34" charset="0"/>
              </a:rPr>
              <a:t>пенсионного страхования. Об исчислении профессионального стажа, профессиональных пенсиях и доплате к заработной плате. </a:t>
            </a:r>
            <a:r>
              <a:rPr lang="ru-RU" sz="2400" dirty="0"/>
              <a:t>О добровольном страховании дополнительной накопительной пенсии в соответствии с Указом Президента Республики Беларусь от 27.09.2021 № 367.</a:t>
            </a:r>
            <a:br>
              <a:rPr lang="ru-RU" sz="2400" dirty="0"/>
            </a:br>
            <a:endParaRPr lang="ru-RU" altLang="ru-RU" sz="2400" dirty="0">
              <a:cs typeface="Arial" panose="020B0604020202020204" pitchFamily="34" charset="0"/>
            </a:endParaRP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4077072"/>
            <a:ext cx="6120680" cy="1872208"/>
          </a:xfrm>
        </p:spPr>
        <p:txBody>
          <a:bodyPr>
            <a:normAutofit/>
          </a:bodyPr>
          <a:lstStyle/>
          <a:p>
            <a:pPr algn="r"/>
            <a:endParaRPr lang="ru-RU" altLang="ru-RU" sz="22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0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660033"/>
                </a:solidFill>
              </a:rPr>
              <a:t>Профессиональный стаж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z="2800" dirty="0">
                <a:solidFill>
                  <a:srgbClr val="008080"/>
                </a:solidFill>
              </a:rPr>
              <a:t>С 1 января 2009 года формируется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</a:rPr>
              <a:t>профессиональный</a:t>
            </a:r>
            <a:r>
              <a:rPr lang="ru-RU" altLang="ru-RU" sz="2800" dirty="0">
                <a:solidFill>
                  <a:srgbClr val="008080"/>
                </a:solidFill>
              </a:rPr>
              <a:t> стаж (со дня вступления в силу Закона «О профессиональном пенсионном страховании»).</a:t>
            </a:r>
          </a:p>
          <a:p>
            <a:r>
              <a:rPr lang="ru-RU" altLang="ru-RU" sz="2800" dirty="0">
                <a:solidFill>
                  <a:srgbClr val="008080"/>
                </a:solidFill>
              </a:rPr>
              <a:t>Исчисление профессионального стажа производится путем сложения периодов,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</a:rPr>
              <a:t>за которые уплачены взносы на ППС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</a:rPr>
              <a:t>Порядок исчисления профессионального стажа предусмотрен постановлением Совмина РБ от 09.10.2008 № 1488</a:t>
            </a:r>
          </a:p>
          <a:p>
            <a:endParaRPr lang="ru-RU" altLang="ru-RU" sz="2400" dirty="0"/>
          </a:p>
          <a:p>
            <a:pPr>
              <a:buFont typeface="Wingdings" pitchFamily="2" charset="2"/>
              <a:buNone/>
            </a:pPr>
            <a:endParaRPr lang="ru-RU" altLang="ru-RU" sz="4000" dirty="0"/>
          </a:p>
          <a:p>
            <a:pPr>
              <a:buFont typeface="Wingdings" pitchFamily="2" charset="2"/>
              <a:buNone/>
            </a:pPr>
            <a:endParaRPr lang="ru-RU" altLang="ru-RU" sz="4000" dirty="0"/>
          </a:p>
        </p:txBody>
      </p:sp>
    </p:spTree>
    <p:extLst>
      <p:ext uri="{BB962C8B-B14F-4D97-AF65-F5344CB8AC3E}">
        <p14:creationId xmlns:p14="http://schemas.microsoft.com/office/powerpoint/2010/main" val="136302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660033"/>
                </a:solidFill>
              </a:rPr>
              <a:t>Специальный стаж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solidFill>
                  <a:srgbClr val="008080"/>
                </a:solidFill>
              </a:rPr>
              <a:t>Стаж работы в особых условиях труда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до 1 января 2009 года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dirty="0">
                <a:solidFill>
                  <a:srgbClr val="008080"/>
                </a:solidFill>
              </a:rPr>
              <a:t>называется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специальным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altLang="ru-RU" dirty="0">
                <a:solidFill>
                  <a:srgbClr val="008080"/>
                </a:solidFill>
              </a:rPr>
              <a:t>стажем.</a:t>
            </a:r>
          </a:p>
          <a:p>
            <a:r>
              <a:rPr lang="ru-RU" altLang="ru-RU" dirty="0">
                <a:solidFill>
                  <a:srgbClr val="008080"/>
                </a:solidFill>
              </a:rPr>
              <a:t>Рассчитывается на основании справок о льготной работе, выдаваемых работодателем (в  соответствии с Законом «О пенсионном обеспечении»).</a:t>
            </a:r>
          </a:p>
        </p:txBody>
      </p:sp>
    </p:spTree>
    <p:extLst>
      <p:ext uri="{BB962C8B-B14F-4D97-AF65-F5344CB8AC3E}">
        <p14:creationId xmlns:p14="http://schemas.microsoft.com/office/powerpoint/2010/main" val="379294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660033"/>
                </a:solidFill>
              </a:rPr>
              <a:t>Пенсионные сбережения: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600" dirty="0">
                <a:solidFill>
                  <a:srgbClr val="008080"/>
                </a:solidFill>
              </a:rPr>
              <a:t>   сумма уплаченных взносов на ППС;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</a:rPr>
              <a:t>            Размеры взносов на ППС предусмотрены статьёй 6 Закона № 118-З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>
                <a:solidFill>
                  <a:srgbClr val="008080"/>
                </a:solidFill>
              </a:rPr>
              <a:t>    </a:t>
            </a:r>
            <a:endParaRPr lang="ru-RU" altLang="ru-RU" sz="30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600" dirty="0">
                <a:solidFill>
                  <a:srgbClr val="008080"/>
                </a:solidFill>
              </a:rPr>
              <a:t>сумма дохода от их размещения в банке. 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</a:rPr>
              <a:t>Инструкция о начислении на суммы пенсионных сбережений дохода от размещения средств профессионального пенсионного страхования утверждена постановлением правления ФСЗН Минтруда и соцзащиты РБ от 07.04.2010 № 7.</a:t>
            </a:r>
          </a:p>
        </p:txBody>
      </p:sp>
    </p:spTree>
    <p:extLst>
      <p:ext uri="{BB962C8B-B14F-4D97-AF65-F5344CB8AC3E}">
        <p14:creationId xmlns:p14="http://schemas.microsoft.com/office/powerpoint/2010/main" val="7891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altLang="ru-RU" dirty="0">
                <a:solidFill>
                  <a:srgbClr val="660033"/>
                </a:solidFill>
              </a:rPr>
              <a:t>Коэффициент доходности:</a:t>
            </a:r>
          </a:p>
        </p:txBody>
      </p:sp>
      <p:graphicFrame>
        <p:nvGraphicFramePr>
          <p:cNvPr id="115200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95943"/>
              </p:ext>
            </p:extLst>
          </p:nvPr>
        </p:nvGraphicFramePr>
        <p:xfrm>
          <a:off x="467544" y="620688"/>
          <a:ext cx="8230004" cy="6108501"/>
        </p:xfrm>
        <a:graphic>
          <a:graphicData uri="http://schemas.openxmlformats.org/drawingml/2006/table">
            <a:tbl>
              <a:tblPr/>
              <a:tblGrid>
                <a:gridCol w="2821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Коэффициент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0,08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462100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0,11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239960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0,22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116950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0,33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563530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0,27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154790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0,22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623190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0,28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132270</a:t>
                      </a: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0,24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608350</a:t>
                      </a: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6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0,15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073120</a:t>
                      </a: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2018</a:t>
                      </a: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0,10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589520</a:t>
                      </a: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2019</a:t>
                      </a: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0,10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105120</a:t>
                      </a: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0,08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543180</a:t>
                      </a:r>
                    </a:p>
                  </a:txBody>
                  <a:tcPr marL="149299" marR="149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83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1412776"/>
            <a:ext cx="7196336" cy="1470025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Пенсионные гарантии и компенсации за работу в особых условиях труда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429000"/>
            <a:ext cx="7391400" cy="3035300"/>
          </a:xfrm>
        </p:spPr>
        <p:txBody>
          <a:bodyPr/>
          <a:lstStyle/>
          <a:p>
            <a:pPr marL="609600" indent="-609600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14904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195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660033"/>
                </a:solidFill>
              </a:rPr>
              <a:t>Закон РБ «О пенсионном обеспечении»: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idx="1"/>
          </p:nvPr>
        </p:nvSpPr>
        <p:spPr>
          <a:xfrm>
            <a:off x="454568" y="1124744"/>
            <a:ext cx="8229600" cy="1800199"/>
          </a:xfrm>
        </p:spPr>
        <p:txBody>
          <a:bodyPr>
            <a:normAutofit fontScale="92500"/>
          </a:bodyPr>
          <a:lstStyle/>
          <a:p>
            <a:r>
              <a:rPr lang="ru-RU" altLang="ru-RU" sz="3400" b="1" dirty="0">
                <a:solidFill>
                  <a:schemeClr val="accent2">
                    <a:lumMod val="75000"/>
                  </a:schemeClr>
                </a:solidFill>
              </a:rPr>
              <a:t>Досрочная</a:t>
            </a:r>
            <a:r>
              <a:rPr lang="ru-RU" altLang="ru-RU" sz="3400" b="1" dirty="0"/>
              <a:t> </a:t>
            </a:r>
            <a:r>
              <a:rPr lang="ru-RU" altLang="ru-RU" sz="3400" dirty="0">
                <a:solidFill>
                  <a:srgbClr val="008080"/>
                </a:solidFill>
              </a:rPr>
              <a:t>трудовая пенсия (пенсия по возрасту за работу с особыми условиями труда или пенсия за выслугу лет)</a:t>
            </a:r>
            <a:r>
              <a:rPr lang="ru-RU" altLang="ru-RU" sz="4000" dirty="0"/>
              <a:t>  </a:t>
            </a:r>
            <a:endParaRPr lang="ru-RU" altLang="ru-RU" sz="3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83165" y="32509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dirty="0">
                <a:solidFill>
                  <a:srgbClr val="660033"/>
                </a:solidFill>
              </a:rPr>
              <a:t>Закон РБ «О профессиональном пенсионном страховании»: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8522" y="4149080"/>
            <a:ext cx="82296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" pitchFamily="2" charset="2"/>
              <a:buAutoNum type="arabicParenR"/>
            </a:pPr>
            <a:endParaRPr lang="ru-RU" altLang="ru-RU" b="1" dirty="0"/>
          </a:p>
          <a:p>
            <a:pPr marL="609600" indent="-609600"/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</a:rPr>
              <a:t>Досрочная</a:t>
            </a:r>
            <a:r>
              <a:rPr lang="ru-RU" altLang="ru-RU" sz="4000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altLang="ru-RU" sz="4000" dirty="0">
                <a:solidFill>
                  <a:srgbClr val="008080"/>
                </a:solidFill>
              </a:rPr>
              <a:t>профессиональная пенсия</a:t>
            </a:r>
          </a:p>
          <a:p>
            <a:pPr marL="609600" indent="-609600"/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</a:rPr>
              <a:t>Дополнительная </a:t>
            </a:r>
            <a:r>
              <a:rPr lang="ru-RU" altLang="ru-RU" sz="4000" dirty="0">
                <a:solidFill>
                  <a:srgbClr val="008080"/>
                </a:solidFill>
              </a:rPr>
              <a:t>профессиональная пенсия</a:t>
            </a:r>
          </a:p>
        </p:txBody>
      </p:sp>
    </p:spTree>
    <p:extLst>
      <p:ext uri="{BB962C8B-B14F-4D97-AF65-F5344CB8AC3E}">
        <p14:creationId xmlns:p14="http://schemas.microsoft.com/office/powerpoint/2010/main" val="3518478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dirty="0">
                <a:solidFill>
                  <a:srgbClr val="660033"/>
                </a:solidFill>
              </a:rPr>
              <a:t>Указ Президента Республики Беларусь от 25.09.2013 № 441: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endParaRPr lang="ru-RU" altLang="ru-RU" b="1" dirty="0"/>
          </a:p>
          <a:p>
            <a:pPr marL="609600" indent="-609600"/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</a:rPr>
              <a:t>Доплата</a:t>
            </a:r>
            <a:r>
              <a:rPr lang="ru-RU" altLang="ru-RU" sz="3600" dirty="0"/>
              <a:t> </a:t>
            </a:r>
            <a:r>
              <a:rPr lang="ru-RU" altLang="ru-RU" sz="3600" dirty="0">
                <a:solidFill>
                  <a:srgbClr val="008080"/>
                </a:solidFill>
              </a:rPr>
              <a:t>к заработной плате (вместо профессионального пенсионного страхования)</a:t>
            </a:r>
          </a:p>
          <a:p>
            <a:pPr marL="609600" indent="-609600">
              <a:buFont typeface="Wingdings" pitchFamily="2" charset="2"/>
              <a:buNone/>
            </a:pPr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341113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2492896"/>
            <a:ext cx="6836296" cy="1800200"/>
          </a:xfrm>
        </p:spPr>
        <p:txBody>
          <a:bodyPr>
            <a:normAutofit fontScale="90000"/>
          </a:bodyPr>
          <a:lstStyle/>
          <a:p>
            <a:r>
              <a:rPr lang="ru-RU" altLang="ru-RU" sz="4000" dirty="0"/>
              <a:t>Указ Президента Республики Беларусь от 25.09.2013 № 441  «О некоторых вопросах профессионального пенсионного страхования и пенсионного обеспечения»</a:t>
            </a:r>
            <a:br>
              <a:rPr lang="ru-RU" altLang="ru-RU" sz="4000" dirty="0"/>
            </a:br>
            <a:endParaRPr lang="ru-RU" altLang="ru-RU" sz="4000" dirty="0"/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4725144"/>
            <a:ext cx="6400800" cy="1752600"/>
          </a:xfrm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427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1338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008080"/>
                </a:solidFill>
              </a:rPr>
              <a:t>Работникам, имеющим право на досрочную профессиональную пенсию, которые </a:t>
            </a:r>
            <a:r>
              <a:rPr lang="ru-RU" sz="2400" b="1" dirty="0">
                <a:solidFill>
                  <a:srgbClr val="C00000"/>
                </a:solidFill>
              </a:rPr>
              <a:t>до 1 января 2009 г. выработали не менее половины полного стажа работы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8080"/>
                </a:solidFill>
              </a:rPr>
              <a:t>с особыми условиями труда, требуемого для назначения пенсии по возрасту за работу с особыми условиями труда  или пенсии за выслугу лет, вместо досрочной профессиональной пенсии может быть назначена соответственно </a:t>
            </a:r>
            <a:r>
              <a:rPr lang="ru-RU" sz="2400" b="1" dirty="0">
                <a:solidFill>
                  <a:srgbClr val="C00000"/>
                </a:solidFill>
              </a:rPr>
              <a:t>пенсия по возрасту за работу с особыми условиями труда или пенсия за выслугу лет.</a:t>
            </a:r>
            <a:endParaRPr lang="ru-RU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660033"/>
                </a:solidFill>
              </a:rPr>
              <a:t>Подпункт 1.1 Указа Президента Республики Беларусь от 25.09.2013 № 441</a:t>
            </a:r>
            <a:endParaRPr lang="ru-RU" alt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35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660033"/>
                </a:solidFill>
              </a:rPr>
              <a:t>Подпункт 1.1 Указа Президента Республики Беларусь от 25.09.2013 № 441</a:t>
            </a:r>
            <a:endParaRPr lang="ru-RU" altLang="ru-RU" sz="2800" b="1" dirty="0">
              <a:solidFill>
                <a:srgbClr val="C00000"/>
              </a:solidFill>
            </a:endParaRPr>
          </a:p>
        </p:txBody>
      </p:sp>
      <p:sp>
        <p:nvSpPr>
          <p:cNvPr id="9656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rgbClr val="008080"/>
                </a:solidFill>
              </a:rPr>
              <a:t>Таким образом, лица, </a:t>
            </a:r>
            <a:r>
              <a:rPr lang="ru-RU" sz="2800" b="1" dirty="0">
                <a:solidFill>
                  <a:srgbClr val="C00000"/>
                </a:solidFill>
              </a:rPr>
              <a:t>отработавшие до 1 января 2009 г. не менее половины требуемого специального стажа</a:t>
            </a:r>
            <a:r>
              <a:rPr lang="ru-RU" sz="2800" dirty="0">
                <a:solidFill>
                  <a:srgbClr val="008080"/>
                </a:solidFill>
              </a:rPr>
              <a:t>, будут иметь право на назначение досрочной трудовой пенсии </a:t>
            </a:r>
            <a:r>
              <a:rPr lang="ru-RU" altLang="ru-RU" sz="2800" b="1" dirty="0">
                <a:solidFill>
                  <a:srgbClr val="C00000"/>
                </a:solidFill>
              </a:rPr>
              <a:t>по Закону Республики Беларусь «О пенсионном обеспечении»</a:t>
            </a:r>
            <a:r>
              <a:rPr lang="ru-RU" altLang="ru-RU" sz="2800" dirty="0">
                <a:solidFill>
                  <a:srgbClr val="008080"/>
                </a:solidFill>
              </a:rPr>
              <a:t>  (по статьям 12, 13, 15 или по статьям 47-49, 49-2 соответственно) </a:t>
            </a:r>
            <a:r>
              <a:rPr lang="ru-RU" sz="2800" dirty="0">
                <a:solidFill>
                  <a:srgbClr val="008080"/>
                </a:solidFill>
              </a:rPr>
              <a:t>взамен досрочной профессиональной пенсии в системе профессионального пенсионного страхования.  </a:t>
            </a:r>
          </a:p>
          <a:p>
            <a:r>
              <a:rPr lang="ru-RU" altLang="ru-RU" sz="2800" dirty="0">
                <a:solidFill>
                  <a:srgbClr val="008080"/>
                </a:solidFill>
              </a:rPr>
              <a:t>Указанная пенсия назначается из средств общей пенсионной системы. </a:t>
            </a:r>
          </a:p>
          <a:p>
            <a:endParaRPr lang="ru-RU" altLang="ru-RU" sz="28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2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пенсионное страхование (ППС):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ru-RU" altLang="ru-RU" sz="28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уплата взносов на ППС за работников, занятых  в особых  условиях труда и отдельными  видами  профессиональной  деятельности;</a:t>
            </a:r>
          </a:p>
          <a:p>
            <a:pPr algn="l">
              <a:lnSpc>
                <a:spcPct val="80000"/>
              </a:lnSpc>
            </a:pPr>
            <a:br>
              <a:rPr lang="ru-RU" altLang="ru-RU" sz="28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формирование пенсионных сбережений за  счет  уплаченных  взносов и дохода от их размещения;</a:t>
            </a:r>
          </a:p>
          <a:p>
            <a:pPr algn="l">
              <a:lnSpc>
                <a:spcPct val="80000"/>
              </a:lnSpc>
            </a:pPr>
            <a:br>
              <a:rPr lang="ru-RU" altLang="ru-RU" sz="28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использование этих  средств  для  выплаты  пенсий  за работу  в особых  условиях труда.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98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rgbClr val="660033"/>
                </a:solidFill>
              </a:rPr>
              <a:t>Подпункт 1.2 Указа Президента Республики Беларусь от 25.09.2013 № 441: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24"/>
              </a:spcBef>
            </a:pPr>
            <a:r>
              <a:rPr lang="ru-RU" altLang="ru-RU" sz="3400" dirty="0">
                <a:solidFill>
                  <a:srgbClr val="008080"/>
                </a:solidFill>
              </a:rPr>
              <a:t>Предоставлено право выбора способа компенсации за работу с особыми условиями труда работникам, </a:t>
            </a:r>
            <a:r>
              <a:rPr lang="ru-RU" altLang="ru-RU" sz="3400" b="1" dirty="0">
                <a:solidFill>
                  <a:srgbClr val="C00000"/>
                </a:solidFill>
              </a:rPr>
              <a:t>подлежащим </a:t>
            </a:r>
            <a:r>
              <a:rPr lang="ru-RU" altLang="ru-RU" sz="3400" dirty="0">
                <a:solidFill>
                  <a:srgbClr val="008080"/>
                </a:solidFill>
              </a:rPr>
              <a:t>профессиональному пенсионному страхованию, которые </a:t>
            </a:r>
            <a:r>
              <a:rPr lang="ru-RU" altLang="ru-RU" sz="3400" b="1" dirty="0">
                <a:solidFill>
                  <a:srgbClr val="C00000"/>
                </a:solidFill>
              </a:rPr>
              <a:t>к 1 января 2009 года</a:t>
            </a:r>
            <a:r>
              <a:rPr lang="ru-RU" altLang="ru-RU" sz="3400" dirty="0">
                <a:solidFill>
                  <a:srgbClr val="C00000"/>
                </a:solidFill>
              </a:rPr>
              <a:t> </a:t>
            </a:r>
            <a:r>
              <a:rPr lang="ru-RU" altLang="ru-RU" sz="3400" dirty="0">
                <a:solidFill>
                  <a:srgbClr val="008080"/>
                </a:solidFill>
              </a:rPr>
              <a:t>отработали </a:t>
            </a:r>
            <a:r>
              <a:rPr lang="ru-RU" altLang="ru-RU" sz="3400" b="1" dirty="0">
                <a:solidFill>
                  <a:srgbClr val="C00000"/>
                </a:solidFill>
              </a:rPr>
              <a:t>менее половины</a:t>
            </a:r>
            <a:r>
              <a:rPr lang="ru-RU" altLang="ru-RU" sz="3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3400" dirty="0">
                <a:solidFill>
                  <a:srgbClr val="008080"/>
                </a:solidFill>
              </a:rPr>
              <a:t>специального стажа или </a:t>
            </a:r>
            <a:r>
              <a:rPr lang="ru-RU" altLang="ru-RU" sz="3400" b="1" dirty="0">
                <a:solidFill>
                  <a:srgbClr val="C00000"/>
                </a:solidFill>
              </a:rPr>
              <a:t>не имеют </a:t>
            </a:r>
            <a:r>
              <a:rPr lang="ru-RU" altLang="ru-RU" sz="3400" dirty="0">
                <a:solidFill>
                  <a:srgbClr val="008080"/>
                </a:solidFill>
              </a:rPr>
              <a:t>такого стажа до указанной даты.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4400" dirty="0">
                <a:solidFill>
                  <a:srgbClr val="0000CC"/>
                </a:solidFill>
                <a:ea typeface="+mj-ea"/>
              </a:rPr>
              <a:t>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4400" dirty="0">
                <a:solidFill>
                  <a:srgbClr val="0000CC"/>
                </a:solidFill>
                <a:ea typeface="+mj-ea"/>
              </a:rPr>
              <a:t>   </a:t>
            </a:r>
            <a:r>
              <a:rPr lang="ru-RU" altLang="ru-RU" sz="4000" dirty="0">
                <a:solidFill>
                  <a:srgbClr val="660033"/>
                </a:solidFill>
                <a:ea typeface="+mj-ea"/>
              </a:rPr>
              <a:t>Работник вправе выбрать:</a:t>
            </a:r>
            <a:endParaRPr lang="ru-RU" altLang="ru-RU" sz="4000" dirty="0">
              <a:solidFill>
                <a:srgbClr val="660033"/>
              </a:solidFill>
            </a:endParaRPr>
          </a:p>
          <a:p>
            <a:r>
              <a:rPr lang="ru-RU" altLang="ru-RU" sz="3600" dirty="0">
                <a:solidFill>
                  <a:srgbClr val="008080"/>
                </a:solidFill>
              </a:rPr>
              <a:t>(1) профессиональное пенсионное страхование  </a:t>
            </a:r>
            <a:r>
              <a:rPr lang="ru-RU" altLang="ru-RU" sz="3600" b="1" dirty="0">
                <a:solidFill>
                  <a:srgbClr val="C00000"/>
                </a:solidFill>
              </a:rPr>
              <a:t>(досрочную или дополнительную профессиональную пенсию)  </a:t>
            </a:r>
          </a:p>
          <a:p>
            <a:pPr marL="0" indent="0">
              <a:buNone/>
            </a:pPr>
            <a:r>
              <a:rPr lang="ru-RU" altLang="ru-RU" sz="3600" b="1" i="1" dirty="0">
                <a:solidFill>
                  <a:srgbClr val="C00000"/>
                </a:solidFill>
              </a:rPr>
              <a:t>    </a:t>
            </a:r>
            <a:r>
              <a:rPr lang="ru-RU" altLang="ru-RU" sz="3600" i="1" dirty="0">
                <a:solidFill>
                  <a:srgbClr val="008080"/>
                </a:solidFill>
              </a:rPr>
              <a:t>или</a:t>
            </a:r>
          </a:p>
          <a:p>
            <a:r>
              <a:rPr lang="ru-RU" altLang="ru-RU" sz="3600" dirty="0">
                <a:solidFill>
                  <a:srgbClr val="008080"/>
                </a:solidFill>
              </a:rPr>
              <a:t>(2) ежемесячную </a:t>
            </a:r>
            <a:r>
              <a:rPr lang="ru-RU" altLang="ru-RU" sz="3600" b="1" dirty="0">
                <a:solidFill>
                  <a:srgbClr val="C00000"/>
                </a:solidFill>
              </a:rPr>
              <a:t>доплату</a:t>
            </a:r>
            <a:r>
              <a:rPr lang="ru-RU" altLang="ru-RU" sz="3600" dirty="0">
                <a:solidFill>
                  <a:srgbClr val="008080"/>
                </a:solidFill>
              </a:rPr>
              <a:t> к заработной плате.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34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04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88640"/>
            <a:ext cx="7560840" cy="1080120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660033"/>
                </a:solidFill>
              </a:rPr>
              <a:t>Ежемесячная доплата к заработной плате вместо ППС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628800"/>
            <a:ext cx="8489032" cy="4824536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8080"/>
                </a:solidFill>
              </a:rPr>
              <a:t>Выбор работником ежемесячной доплаты оформляется путем подачи работодателю письменного </a:t>
            </a:r>
            <a:r>
              <a:rPr lang="ru-RU" altLang="ru-RU" sz="2800" b="1" dirty="0">
                <a:solidFill>
                  <a:srgbClr val="C00000"/>
                </a:solidFill>
              </a:rPr>
              <a:t>заявления</a:t>
            </a:r>
            <a:r>
              <a:rPr lang="ru-RU" altLang="ru-RU" sz="2800" dirty="0">
                <a:solidFill>
                  <a:srgbClr val="008080"/>
                </a:solidFill>
              </a:rPr>
              <a:t>.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8080"/>
                </a:solidFill>
              </a:rPr>
              <a:t>В заявлении работник указывает сведения о периодах специального стажа работы до 1 января 2009 года. 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8080"/>
                </a:solidFill>
              </a:rPr>
              <a:t>Форма заявления работника на доплату, порядок его подачи, регистрации и хранения определяются локальным правовым актом работодателя.</a:t>
            </a:r>
          </a:p>
          <a:p>
            <a:pPr marL="342900" lvl="0" indent="-342900" algn="l">
              <a:lnSpc>
                <a:spcPct val="80000"/>
              </a:lnSpc>
              <a:buFontTx/>
              <a:buChar char="•"/>
            </a:pPr>
            <a:r>
              <a:rPr lang="ru-RU" altLang="ru-RU" sz="2800" dirty="0">
                <a:solidFill>
                  <a:srgbClr val="008080"/>
                </a:solidFill>
              </a:rPr>
              <a:t>Размер доплаты определяется работодателем.</a:t>
            </a:r>
          </a:p>
          <a:p>
            <a:pPr marL="342900" lvl="0" indent="-342900" algn="l">
              <a:lnSpc>
                <a:spcPct val="80000"/>
              </a:lnSpc>
              <a:buFontTx/>
              <a:buChar char="•"/>
            </a:pPr>
            <a:r>
              <a:rPr lang="ru-RU" altLang="ru-RU" sz="2800" b="1" dirty="0">
                <a:solidFill>
                  <a:srgbClr val="C00000"/>
                </a:solidFill>
              </a:rPr>
              <a:t>Размер</a:t>
            </a:r>
            <a:r>
              <a:rPr lang="ru-RU" altLang="ru-RU" sz="2800" dirty="0">
                <a:solidFill>
                  <a:srgbClr val="008080"/>
                </a:solidFill>
              </a:rPr>
              <a:t> доплаты </a:t>
            </a:r>
            <a:r>
              <a:rPr lang="ru-RU" altLang="ru-RU" sz="2800" b="1" dirty="0">
                <a:solidFill>
                  <a:srgbClr val="C00000"/>
                </a:solidFill>
              </a:rPr>
              <a:t>не может быть менее</a:t>
            </a:r>
            <a:r>
              <a:rPr lang="ru-RU" altLang="ru-RU" sz="2800" dirty="0">
                <a:solidFill>
                  <a:srgbClr val="008080"/>
                </a:solidFill>
              </a:rPr>
              <a:t> суммы взносов на ППС.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8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067828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404664"/>
            <a:ext cx="7772400" cy="1470025"/>
          </a:xfrm>
        </p:spPr>
        <p:txBody>
          <a:bodyPr/>
          <a:lstStyle/>
          <a:p>
            <a:r>
              <a:rPr lang="ru-RU" altLang="ru-RU" dirty="0"/>
              <a:t>Профессиональные </a:t>
            </a:r>
            <a:br>
              <a:rPr lang="ru-RU" altLang="ru-RU" dirty="0"/>
            </a:br>
            <a:r>
              <a:rPr lang="ru-RU" altLang="ru-RU" dirty="0"/>
              <a:t>пенсии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2420888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rgbClr val="008080"/>
                </a:solidFill>
              </a:rPr>
              <a:t>Закон Республики Беларусь 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rgbClr val="008080"/>
                </a:solidFill>
              </a:rPr>
              <a:t>от </a:t>
            </a:r>
            <a:r>
              <a:rPr lang="en-US" altLang="ru-RU" sz="2800" dirty="0">
                <a:solidFill>
                  <a:srgbClr val="008080"/>
                </a:solidFill>
              </a:rPr>
              <a:t>0</a:t>
            </a:r>
            <a:r>
              <a:rPr lang="ru-RU" altLang="ru-RU" sz="2800" dirty="0">
                <a:solidFill>
                  <a:srgbClr val="008080"/>
                </a:solidFill>
              </a:rPr>
              <a:t>5.01.2008 № 322-З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rgbClr val="008080"/>
                </a:solidFill>
              </a:rPr>
              <a:t>«О профессиональном пенсионном страховании» (ст. 11 - 17)</a:t>
            </a:r>
          </a:p>
          <a:p>
            <a:pPr>
              <a:lnSpc>
                <a:spcPct val="80000"/>
              </a:lnSpc>
            </a:pP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520939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1" y="548680"/>
            <a:ext cx="7499183" cy="1470025"/>
          </a:xfrm>
        </p:spPr>
        <p:txBody>
          <a:bodyPr/>
          <a:lstStyle/>
          <a:p>
            <a:r>
              <a:rPr lang="ru-RU" altLang="ru-RU" dirty="0"/>
              <a:t>Досрочная  профессиональная пенсия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2492896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rgbClr val="008080"/>
                </a:solidFill>
              </a:rPr>
              <a:t>Закон Республики Беларусь 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rgbClr val="008080"/>
                </a:solidFill>
              </a:rPr>
              <a:t>от </a:t>
            </a:r>
            <a:r>
              <a:rPr lang="en-US" altLang="ru-RU" sz="2800" dirty="0">
                <a:solidFill>
                  <a:srgbClr val="008080"/>
                </a:solidFill>
              </a:rPr>
              <a:t>0</a:t>
            </a:r>
            <a:r>
              <a:rPr lang="ru-RU" altLang="ru-RU" sz="2800" dirty="0">
                <a:solidFill>
                  <a:srgbClr val="008080"/>
                </a:solidFill>
              </a:rPr>
              <a:t>5.01.2008 № 322-З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rgbClr val="008080"/>
                </a:solidFill>
              </a:rPr>
              <a:t>«О профессиональном пенсионном страховании» (ст. 11 - 16)</a:t>
            </a:r>
          </a:p>
          <a:p>
            <a:pPr>
              <a:lnSpc>
                <a:spcPct val="80000"/>
              </a:lnSpc>
            </a:pP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5923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660033"/>
                </a:solidFill>
              </a:rPr>
              <a:t>Условия для назначения досрочной пенсии: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rgbClr val="008080"/>
                </a:solidFill>
              </a:rPr>
              <a:t>достижение требуемого возраста;</a:t>
            </a:r>
          </a:p>
          <a:p>
            <a:pPr>
              <a:lnSpc>
                <a:spcPct val="80000"/>
              </a:lnSpc>
            </a:pPr>
            <a:endParaRPr lang="ru-RU" altLang="ru-RU" sz="28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rgbClr val="008080"/>
                </a:solidFill>
              </a:rPr>
              <a:t>наличие установленного профессионального и специального стажа и, при необходимости,  общего трудового стажа.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dirty="0"/>
              <a:t>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dirty="0"/>
              <a:t>          </a:t>
            </a:r>
            <a:r>
              <a:rPr lang="ru-RU" altLang="ru-RU" sz="2800" dirty="0">
                <a:solidFill>
                  <a:srgbClr val="008080"/>
                </a:solidFill>
              </a:rPr>
              <a:t>  п</a:t>
            </a:r>
            <a:r>
              <a:rPr lang="ru-RU" altLang="ru-RU" sz="2800" i="1" dirty="0">
                <a:solidFill>
                  <a:srgbClr val="008080"/>
                </a:solidFill>
              </a:rPr>
              <a:t>ри назначении досрочной (трудовой или профессиональной) пенсии  </a:t>
            </a:r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</a:rPr>
              <a:t>профессиональный</a:t>
            </a:r>
            <a:r>
              <a:rPr lang="ru-RU" altLang="ru-RU" sz="2800" i="1" dirty="0"/>
              <a:t> и </a:t>
            </a:r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</a:rPr>
              <a:t>специальный</a:t>
            </a:r>
            <a:r>
              <a:rPr lang="ru-RU" altLang="ru-RU" sz="2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2800" i="1" dirty="0">
                <a:solidFill>
                  <a:srgbClr val="008080"/>
                </a:solidFill>
              </a:rPr>
              <a:t>стаж суммируются)   </a:t>
            </a:r>
            <a:endParaRPr lang="ru-RU" altLang="ru-RU" sz="24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25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rgbClr val="660033"/>
                </a:solidFill>
              </a:rPr>
              <a:t>Документы для назначения досрочной профессиональной  пенсии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008080"/>
                </a:solidFill>
              </a:rPr>
              <a:t>паспорт ЗЛ;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008080"/>
                </a:solidFill>
              </a:rPr>
              <a:t>справка о стаже работы установленной формы, выданная управлением по труду, занятости и социальной защите;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008080"/>
                </a:solidFill>
              </a:rPr>
              <a:t>сведения об открытом счете в банке </a:t>
            </a:r>
          </a:p>
        </p:txBody>
      </p:sp>
    </p:spTree>
    <p:extLst>
      <p:ext uri="{BB962C8B-B14F-4D97-AF65-F5344CB8AC3E}">
        <p14:creationId xmlns:p14="http://schemas.microsoft.com/office/powerpoint/2010/main" val="3233908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3000" dirty="0">
                <a:solidFill>
                  <a:srgbClr val="008080"/>
                </a:solidFill>
              </a:rPr>
              <a:t>Исчисление досрочной профессиональной пенсии производится путем деления суммы пенсионных сбережений на число месяцев досрочного пенсионного периода застрахованного лица.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30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3000" dirty="0">
                <a:solidFill>
                  <a:srgbClr val="008080"/>
                </a:solidFill>
              </a:rPr>
              <a:t>Пенсия выплачивается только </a:t>
            </a:r>
            <a:r>
              <a:rPr lang="ru-RU" altLang="ru-RU" sz="3000" b="1" dirty="0">
                <a:solidFill>
                  <a:schemeClr val="accent2">
                    <a:lumMod val="75000"/>
                  </a:schemeClr>
                </a:solidFill>
              </a:rPr>
              <a:t>до</a:t>
            </a:r>
            <a:r>
              <a:rPr lang="ru-RU" altLang="ru-RU" sz="3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3000" dirty="0">
                <a:solidFill>
                  <a:srgbClr val="008080"/>
                </a:solidFill>
              </a:rPr>
              <a:t>достижения общеустановленного пенсионного возраста.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3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57542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3800" dirty="0">
                <a:solidFill>
                  <a:srgbClr val="660033"/>
                </a:solidFill>
              </a:rPr>
              <a:t>Выплата </a:t>
            </a:r>
            <a:r>
              <a:rPr lang="ru-RU" altLang="ru-RU" sz="3800" b="1" dirty="0">
                <a:solidFill>
                  <a:srgbClr val="660033"/>
                </a:solidFill>
              </a:rPr>
              <a:t>досрочной </a:t>
            </a:r>
            <a:r>
              <a:rPr lang="ru-RU" altLang="ru-RU" sz="3800" dirty="0">
                <a:solidFill>
                  <a:srgbClr val="660033"/>
                </a:solidFill>
              </a:rPr>
              <a:t>профессиональной пенсии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3400" b="1" dirty="0">
                <a:solidFill>
                  <a:schemeClr val="accent2">
                    <a:lumMod val="75000"/>
                  </a:schemeClr>
                </a:solidFill>
              </a:rPr>
              <a:t>приостанавливается </a:t>
            </a:r>
            <a:r>
              <a:rPr lang="ru-RU" altLang="ru-RU" sz="3400" dirty="0">
                <a:solidFill>
                  <a:srgbClr val="008080"/>
                </a:solidFill>
              </a:rPr>
              <a:t>в случаях:</a:t>
            </a:r>
          </a:p>
          <a:p>
            <a:r>
              <a:rPr lang="ru-RU" altLang="ru-RU" sz="3400" b="1" dirty="0">
                <a:solidFill>
                  <a:schemeClr val="accent2">
                    <a:lumMod val="75000"/>
                  </a:schemeClr>
                </a:solidFill>
              </a:rPr>
              <a:t>занятости</a:t>
            </a:r>
            <a:r>
              <a:rPr lang="ru-RU" altLang="ru-RU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3400" dirty="0">
                <a:solidFill>
                  <a:srgbClr val="008080"/>
                </a:solidFill>
              </a:rPr>
              <a:t>застрахованного лица на рабочем месте, включенном в перечень для целей ППС</a:t>
            </a:r>
          </a:p>
          <a:p>
            <a:r>
              <a:rPr lang="ru-RU" altLang="ru-RU" sz="3400" b="1" dirty="0">
                <a:solidFill>
                  <a:schemeClr val="accent2">
                    <a:lumMod val="75000"/>
                  </a:schemeClr>
                </a:solidFill>
              </a:rPr>
              <a:t>получения</a:t>
            </a:r>
            <a:r>
              <a:rPr lang="ru-RU" altLang="ru-RU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3400" dirty="0">
                <a:solidFill>
                  <a:srgbClr val="008080"/>
                </a:solidFill>
              </a:rPr>
              <a:t>другой государственной пенсии</a:t>
            </a:r>
          </a:p>
        </p:txBody>
      </p:sp>
    </p:spTree>
    <p:extLst>
      <p:ext uri="{BB962C8B-B14F-4D97-AF65-F5344CB8AC3E}">
        <p14:creationId xmlns:p14="http://schemas.microsoft.com/office/powerpoint/2010/main" val="3893267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548680"/>
            <a:ext cx="7124328" cy="1470025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Дополнительная  профессиональная пенсия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2420888"/>
            <a:ext cx="6400800" cy="3240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rgbClr val="008080"/>
                </a:solidFill>
              </a:rPr>
              <a:t>Закон Республики Беларусь 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rgbClr val="008080"/>
                </a:solidFill>
              </a:rPr>
              <a:t>от </a:t>
            </a:r>
            <a:r>
              <a:rPr lang="en-US" altLang="ru-RU" sz="2800" dirty="0">
                <a:solidFill>
                  <a:srgbClr val="008080"/>
                </a:solidFill>
              </a:rPr>
              <a:t>0</a:t>
            </a:r>
            <a:r>
              <a:rPr lang="ru-RU" altLang="ru-RU" sz="2800" dirty="0">
                <a:solidFill>
                  <a:srgbClr val="008080"/>
                </a:solidFill>
              </a:rPr>
              <a:t>5.01.2008 № 322-З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rgbClr val="008080"/>
                </a:solidFill>
              </a:rPr>
              <a:t>«О профессиональном пенсионном страховании» (ст. 15,17)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827533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800" dirty="0">
                <a:solidFill>
                  <a:srgbClr val="660033"/>
                </a:solidFill>
              </a:rPr>
              <a:t>Условия для назначения дополнительной пенсии: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rgbClr val="008080"/>
                </a:solidFill>
              </a:rPr>
              <a:t>наличие пенсионных сбережений на профессиональной части лицевого счета;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rgbClr val="008080"/>
                </a:solidFill>
              </a:rPr>
              <a:t>достижение общеустановленного пенсионного возраста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>
                <a:solidFill>
                  <a:srgbClr val="008080"/>
                </a:solidFill>
              </a:rPr>
              <a:t>   </a:t>
            </a:r>
            <a:r>
              <a:rPr lang="ru-RU" altLang="ru-RU" sz="2800" dirty="0">
                <a:solidFill>
                  <a:srgbClr val="660033"/>
                </a:solidFill>
              </a:rPr>
              <a:t>Документы для назначения дополнительной пенсии: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rgbClr val="008080"/>
                </a:solidFill>
              </a:rPr>
              <a:t>паспорт ЗЛ;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rgbClr val="008080"/>
                </a:solidFill>
              </a:rPr>
              <a:t>сведения об открытом счете в банке </a:t>
            </a:r>
          </a:p>
          <a:p>
            <a:pPr>
              <a:lnSpc>
                <a:spcPct val="90000"/>
              </a:lnSpc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85947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solidFill>
                  <a:srgbClr val="660033"/>
                </a:solidFill>
              </a:rPr>
              <a:t>Основные нормативные акты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Закон Республики Беларусь от </a:t>
            </a:r>
            <a:r>
              <a:rPr lang="en-US" altLang="ru-RU" sz="2400" dirty="0">
                <a:solidFill>
                  <a:srgbClr val="008080"/>
                </a:solidFill>
              </a:rPr>
              <a:t>0</a:t>
            </a:r>
            <a:r>
              <a:rPr lang="ru-RU" altLang="ru-RU" sz="2400" dirty="0">
                <a:solidFill>
                  <a:srgbClr val="008080"/>
                </a:solidFill>
              </a:rPr>
              <a:t>5.01.2008 № 322-З «О профессиональном пенсионном страховании» -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вступил в силу с 01.01.2009;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Закон Республики Беларусь от 15.07.2021 № 118-З «О взносах в бюджет государственного внебюджетного фонда социальной защиты населения Республики Беларусь» -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вступил в силу с 21.01.2022;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Правила индивидуального (персонифицированного) учета застрахованных лиц в системе государственного социального страхования, утверждены постановлением Совета Министров Республики Беларусь от 08.07.1997 № 837;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Инструкция о порядке заполнения форм документов персонифицированного учета, утверждена постановлением правления Фонда социальной защиты населения от 19.06.2014 № 7 (далее – Инструкция № 7).    </a:t>
            </a:r>
          </a:p>
        </p:txBody>
      </p:sp>
    </p:spTree>
    <p:extLst>
      <p:ext uri="{BB962C8B-B14F-4D97-AF65-F5344CB8AC3E}">
        <p14:creationId xmlns:p14="http://schemas.microsoft.com/office/powerpoint/2010/main" val="2982562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800" dirty="0">
                <a:solidFill>
                  <a:srgbClr val="660033"/>
                </a:solidFill>
              </a:rPr>
              <a:t>Ежемесячный размер дополнительной пенсии: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600" dirty="0">
                <a:solidFill>
                  <a:srgbClr val="008080"/>
                </a:solidFill>
              </a:rPr>
              <a:t>   </a:t>
            </a:r>
            <a:r>
              <a:rPr lang="ru-RU" altLang="ru-RU" sz="3400" dirty="0">
                <a:solidFill>
                  <a:srgbClr val="008080"/>
                </a:solidFill>
              </a:rPr>
              <a:t>в размере </a:t>
            </a:r>
            <a:r>
              <a:rPr lang="ru-RU" altLang="ru-RU" sz="3400" b="1" dirty="0">
                <a:solidFill>
                  <a:schemeClr val="accent2">
                    <a:lumMod val="75000"/>
                  </a:schemeClr>
                </a:solidFill>
              </a:rPr>
              <a:t>бюджета прожиточного минимума </a:t>
            </a:r>
            <a:r>
              <a:rPr lang="ru-RU" altLang="ru-RU" sz="3400" dirty="0">
                <a:solidFill>
                  <a:srgbClr val="008080"/>
                </a:solidFill>
              </a:rPr>
              <a:t>в среднем на душу населения, действующего в месяце, за который она выплачивается.</a:t>
            </a:r>
          </a:p>
          <a:p>
            <a:pPr>
              <a:lnSpc>
                <a:spcPct val="80000"/>
              </a:lnSpc>
            </a:pPr>
            <a:endParaRPr lang="ru-RU" altLang="ru-RU" sz="34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400" dirty="0">
                <a:solidFill>
                  <a:srgbClr val="008080"/>
                </a:solidFill>
              </a:rPr>
              <a:t>   Выплата пенсии производится независимо от получения каких-либо других пенсии или дохода</a:t>
            </a:r>
          </a:p>
          <a:p>
            <a:pPr>
              <a:lnSpc>
                <a:spcPct val="80000"/>
              </a:lnSpc>
            </a:pPr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1580471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62" y="-51585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2483768" y="1268760"/>
            <a:ext cx="6386840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3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Указ Президента Республики Беларусь от 27.09.2021 № 367 </a:t>
            </a:r>
          </a:p>
          <a:p>
            <a:pPr algn="ctr">
              <a:buFontTx/>
              <a:buNone/>
            </a:pPr>
            <a:r>
              <a:rPr lang="ru-RU" altLang="ru-RU" sz="3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«О добровольном страховании дополнительной накопительной пенсии»</a:t>
            </a:r>
          </a:p>
          <a:p>
            <a:pPr algn="ctr">
              <a:buFontTx/>
              <a:buNone/>
            </a:pPr>
            <a:r>
              <a:rPr lang="ru-RU" altLang="ru-RU" sz="3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вступает в силу с 01.10.2022 г.</a:t>
            </a:r>
          </a:p>
        </p:txBody>
      </p:sp>
    </p:spTree>
    <p:extLst>
      <p:ext uri="{BB962C8B-B14F-4D97-AF65-F5344CB8AC3E}">
        <p14:creationId xmlns:p14="http://schemas.microsoft.com/office/powerpoint/2010/main" val="264368840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321" y="1412776"/>
            <a:ext cx="8229359" cy="4713387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Указом № 367 с 1 октября 2022 г. вводится дополнительный вид пенсионного страхования – добровольное страхование дополнительной накопительной пенсии с финансовой поддержкой государства</a:t>
            </a:r>
            <a:r>
              <a:rPr lang="x-none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FontTx/>
              <a:buNone/>
              <a:defRPr/>
            </a:pPr>
            <a:r>
              <a:rPr lang="ru-RU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сохраняются пенсии по возрасту, инвалидности, в случае потери кормильца. </a:t>
            </a:r>
          </a:p>
          <a:p>
            <a:pPr marL="0" indent="457200" algn="just">
              <a:spcBef>
                <a:spcPts val="0"/>
              </a:spcBef>
              <a:buFontTx/>
              <a:buNone/>
              <a:defRPr/>
            </a:pPr>
            <a:r>
              <a:rPr lang="ru-RU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гарантии государства по трудовым пенсиям и их повышению будут выполняться.</a:t>
            </a:r>
          </a:p>
          <a:p>
            <a:pPr marL="0" indent="0" algn="just">
              <a:buFontTx/>
              <a:buNone/>
              <a:defRPr/>
            </a:pPr>
            <a:endParaRPr lang="ru-RU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681721-DD95-4EFF-ADC3-B826008EA75D}" type="slidenum">
              <a:rPr lang="ru-RU" altLang="ru-RU" sz="1400" smtClean="0">
                <a:solidFill>
                  <a:srgbClr val="003300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40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37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352928" cy="4929188"/>
          </a:xfrm>
        </p:spPr>
        <p:txBody>
          <a:bodyPr/>
          <a:lstStyle/>
          <a:p>
            <a:pPr marL="457200" lvl="1" indent="0" algn="just">
              <a:buFontTx/>
              <a:buNone/>
              <a:defRPr/>
            </a:pPr>
            <a:r>
              <a:rPr lang="ru-RU" sz="32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содержит </a:t>
            </a:r>
            <a:r>
              <a:rPr lang="ru-RU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главных плюса</a:t>
            </a:r>
            <a:r>
              <a:rPr lang="ru-RU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сочетающих интересы работника, работодателя и государства: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плюс для работника </a:t>
            </a:r>
            <a:r>
              <a:rPr lang="ru-RU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доступный и понятный механизм заблаговременного сбережения средств на старость с финансовой поддержкой государства;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плюс для работодателя </a:t>
            </a:r>
            <a:r>
              <a:rPr lang="ru-RU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его затраты на пенсионные взносы не увеличатся;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плюс для государства </a:t>
            </a:r>
            <a:r>
              <a:rPr lang="ru-RU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появление в экономике внутреннего источника денег, долгосрочного инвестирования ресурса.</a:t>
            </a:r>
          </a:p>
          <a:p>
            <a:pPr>
              <a:defRPr/>
            </a:pPr>
            <a:endParaRPr lang="ru-RU" sz="2800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C07086-2514-4DAA-A107-29D161568426}" type="slidenum">
              <a:rPr lang="ru-RU" altLang="ru-RU" sz="1400" smtClean="0">
                <a:solidFill>
                  <a:srgbClr val="003300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40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81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321" y="836613"/>
            <a:ext cx="8229359" cy="431800"/>
          </a:xfrm>
        </p:spPr>
        <p:txBody>
          <a:bodyPr/>
          <a:lstStyle/>
          <a:p>
            <a:pPr algn="l"/>
            <a:br>
              <a:rPr lang="ru-RU" altLang="ru-RU" b="1">
                <a:solidFill>
                  <a:srgbClr val="C00000"/>
                </a:solidFill>
              </a:rPr>
            </a:br>
            <a:endParaRPr lang="ru-RU" altLang="ru-RU"/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188441" cy="5000625"/>
          </a:xfrm>
        </p:spPr>
        <p:txBody>
          <a:bodyPr/>
          <a:lstStyle/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Как будет работать новая программа?</a:t>
            </a: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Работник, желающий участвовать в страховании, с 1 октября 2022 г. сможет уплачивать дополнительный взнос на накопительную пенсию (в дополнение к обязательному 1-процентному взносу на трудовую (солидарную) пенсию). 	Размер этого взноса – в процентах от фактической заработной платы – он выбирает сам. Максимальный (предельный) размер дополнительного взноса работника – 10%. 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768920-4C37-48A4-BDB1-2F7C5EEA008E}" type="slidenum">
              <a:rPr lang="ru-RU" altLang="ru-RU" sz="1400" smtClean="0">
                <a:solidFill>
                  <a:srgbClr val="003300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ru-RU" altLang="ru-RU" sz="140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22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321" y="836613"/>
            <a:ext cx="8229359" cy="431800"/>
          </a:xfrm>
        </p:spPr>
        <p:txBody>
          <a:bodyPr/>
          <a:lstStyle/>
          <a:p>
            <a:pPr algn="l"/>
            <a:br>
              <a:rPr lang="ru-RU" altLang="ru-RU" b="1">
                <a:solidFill>
                  <a:srgbClr val="C00000"/>
                </a:solidFill>
              </a:rPr>
            </a:br>
            <a:endParaRPr lang="ru-RU" alt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97958" cy="4857750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FontTx/>
              <a:buNone/>
              <a:defRPr/>
            </a:pPr>
            <a:r>
              <a:rPr lang="ru-RU" sz="28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работник принял решение участвовать, то к этому подключается и его работодатель. Он будет обязан платить взнос в размере взноса работника, но </a:t>
            </a:r>
            <a:r>
              <a:rPr lang="ru-RU" sz="28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3%</a:t>
            </a:r>
            <a:r>
              <a:rPr lang="ru-RU" sz="28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spcBef>
                <a:spcPts val="0"/>
              </a:spcBef>
              <a:buFontTx/>
              <a:buNone/>
              <a:defRPr/>
            </a:pPr>
            <a:r>
              <a:rPr lang="ru-RU" sz="28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 взноса работник выбирает сам. В совокупности со взносом работодателя взнос не может превышать 13%. Тариф можно менять, но не чаще 1 раза в год.</a:t>
            </a:r>
          </a:p>
          <a:p>
            <a:pPr marL="0" indent="457200" algn="just">
              <a:spcBef>
                <a:spcPts val="0"/>
              </a:spcBef>
              <a:buFontTx/>
              <a:buNone/>
              <a:defRPr/>
            </a:pPr>
            <a:r>
              <a:rPr lang="ru-RU" sz="28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любой момент можно приостановить свое участие в программе и затем вернуться к уплате дополнительных взносов.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D19D3C-85A6-40CB-A51F-3C7B98B9036D}" type="slidenum">
              <a:rPr lang="ru-RU" altLang="ru-RU" sz="1400" smtClean="0">
                <a:solidFill>
                  <a:srgbClr val="003300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ru-RU" altLang="ru-RU" sz="140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64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359" cy="492918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Взносы работника и работодателя в новой программе </a:t>
            </a:r>
            <a:endParaRPr lang="ru-RU" altLang="ru-RU" dirty="0">
              <a:solidFill>
                <a:srgbClr val="993300"/>
              </a:solidFill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55BC5F-AB12-43E2-B980-B33A09D463A1}" type="slidenum">
              <a:rPr lang="ru-RU" altLang="ru-RU" sz="1400" smtClean="0">
                <a:solidFill>
                  <a:srgbClr val="003300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1400">
              <a:solidFill>
                <a:srgbClr val="003300"/>
              </a:solidFill>
            </a:endParaRPr>
          </a:p>
        </p:txBody>
      </p:sp>
      <p:graphicFrame>
        <p:nvGraphicFramePr>
          <p:cNvPr id="41989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4741"/>
              </p:ext>
            </p:extLst>
          </p:nvPr>
        </p:nvGraphicFramePr>
        <p:xfrm>
          <a:off x="1907704" y="2132856"/>
          <a:ext cx="5191789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Документ" r:id="rId3" imgW="6131142" imgH="3481076" progId="Word.Document.12">
                  <p:embed/>
                </p:oleObj>
              </mc:Choice>
              <mc:Fallback>
                <p:oleObj name="Документ" r:id="rId3" imgW="6131142" imgH="348107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132856"/>
                        <a:ext cx="5191789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2783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57592" cy="504056"/>
          </a:xfrm>
        </p:spPr>
        <p:txBody>
          <a:bodyPr/>
          <a:lstStyle/>
          <a:p>
            <a:pPr algn="l"/>
            <a:r>
              <a:rPr lang="ru-RU" altLang="ru-RU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Государственная поддержка</a:t>
            </a:r>
            <a:endParaRPr lang="ru-RU" altLang="ru-RU" dirty="0">
              <a:solidFill>
                <a:srgbClr val="99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396044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28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вступлении работника в новую программу </a:t>
            </a:r>
            <a:r>
              <a:rPr lang="ru-RU" sz="28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его работодателя на уплату пенсионных взносов не увеличатся</a:t>
            </a:r>
            <a:r>
              <a:rPr lang="ru-RU" sz="28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Его обязательный 28-процентный взнос в бюджет фонда социальной защиты населения </a:t>
            </a:r>
            <a:r>
              <a:rPr lang="x-none" sz="280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соразмерно уменьшится. Например, если в пенсионные накопления работника нужно будет направить 3%, то в бюджет фонда соцзащиты будут перечислены 25</a:t>
            </a:r>
            <a:r>
              <a:rPr lang="ru-RU" sz="28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x-none" sz="280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итоге, в </a:t>
            </a:r>
            <a:r>
              <a:rPr lang="x-none" sz="280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взнос работодателя, как и ранее, составит 28</a:t>
            </a:r>
            <a:r>
              <a:rPr lang="ru-RU" sz="28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x-none" sz="280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sz="28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solidFill>
                <a:srgbClr val="993300"/>
              </a:solidFill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D9EC7A-4971-41F3-9D18-A6C085812996}" type="slidenum">
              <a:rPr lang="ru-RU" altLang="ru-RU" sz="1400" smtClean="0">
                <a:solidFill>
                  <a:srgbClr val="003300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140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79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680520"/>
          </a:xfrm>
        </p:spPr>
        <p:txBody>
          <a:bodyPr/>
          <a:lstStyle/>
          <a:p>
            <a:pPr indent="0" algn="just">
              <a:buFontTx/>
              <a:buNone/>
            </a:pPr>
            <a:r>
              <a:rPr lang="ru-RU" altLang="ru-RU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Для участников новой программы </a:t>
            </a:r>
            <a:r>
              <a:rPr lang="ru-RU" altLang="ru-RU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предусмотрена </a:t>
            </a:r>
            <a:r>
              <a:rPr lang="ru-RU" altLang="ru-RU" sz="2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льгота по подоходному налогу</a:t>
            </a:r>
            <a:r>
              <a:rPr lang="ru-RU" altLang="ru-RU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 а именно  право на получение </a:t>
            </a:r>
            <a:r>
              <a:rPr lang="ru-RU" altLang="ru-RU" sz="2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социального налогового вычета</a:t>
            </a:r>
            <a:r>
              <a:rPr lang="ru-RU" altLang="ru-RU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на сумму </a:t>
            </a:r>
            <a:r>
              <a:rPr lang="ru-RU" altLang="ru-RU" sz="2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уплаченных за счет средств работника страховых взносов </a:t>
            </a:r>
            <a:r>
              <a:rPr lang="ru-RU" altLang="ru-RU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на будущую накопительную пенсию. Гарантированное пользование данной льготой позволяет работникам формировать дополнительную пенсию при минимальных собственных затратах.</a:t>
            </a:r>
          </a:p>
          <a:p>
            <a:pPr indent="0" algn="just">
              <a:buFontTx/>
              <a:buNone/>
            </a:pPr>
            <a:endParaRPr lang="ru-RU" altLang="ru-RU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23AFEF-6475-4877-A25F-B826736F758C}" type="slidenum">
              <a:rPr lang="ru-RU" altLang="ru-RU" sz="1400" smtClean="0">
                <a:solidFill>
                  <a:srgbClr val="003300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ru-RU" altLang="ru-RU" sz="140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86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FontTx/>
              <a:buNone/>
              <a:defRPr/>
            </a:pPr>
            <a:r>
              <a:rPr lang="ru-RU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Дополнительные накопительные пенсии</a:t>
            </a:r>
            <a:r>
              <a:rPr lang="ru-RU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освобождаются</a:t>
            </a:r>
            <a:r>
              <a:rPr lang="ru-RU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подоходного налога с физических лиц;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есть </a:t>
            </a:r>
            <a:r>
              <a:rPr lang="ru-RU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наследования</a:t>
            </a:r>
            <a:r>
              <a:rPr lang="ru-RU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пенсионных накоплений;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 сохранности</a:t>
            </a:r>
            <a:r>
              <a:rPr lang="ru-RU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пенсионных накоплений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CBE764-396D-49BF-B371-D904548A8300}" type="slidenum">
              <a:rPr lang="ru-RU" altLang="ru-RU" sz="1400" smtClean="0">
                <a:solidFill>
                  <a:srgbClr val="003300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ru-RU" altLang="ru-RU" sz="140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9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800" dirty="0">
                <a:solidFill>
                  <a:srgbClr val="660033"/>
                </a:solidFill>
              </a:rPr>
              <a:t>Оценка  условий  труда  на  рабочих местах проводится работодателем:</a:t>
            </a:r>
          </a:p>
        </p:txBody>
      </p:sp>
      <p:sp>
        <p:nvSpPr>
          <p:cNvPr id="1271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600" dirty="0">
                <a:solidFill>
                  <a:srgbClr val="008080"/>
                </a:solidFill>
              </a:rPr>
              <a:t>для </a:t>
            </a:r>
            <a:r>
              <a:rPr lang="ru-RU" altLang="ru-RU" sz="2600" b="1" dirty="0">
                <a:solidFill>
                  <a:schemeClr val="accent2">
                    <a:lumMod val="75000"/>
                  </a:schemeClr>
                </a:solidFill>
              </a:rPr>
              <a:t>СП1, СП2 и ТЕКСТИЛЬ </a:t>
            </a:r>
            <a:r>
              <a:rPr lang="ru-RU" altLang="ru-RU" sz="2600" dirty="0">
                <a:solidFill>
                  <a:srgbClr val="008080"/>
                </a:solidFill>
              </a:rPr>
              <a:t>– по результатам аттестации рабочих мест по условиям труда (далее – аттестация);</a:t>
            </a:r>
          </a:p>
          <a:p>
            <a:r>
              <a:rPr lang="ru-RU" altLang="ru-RU" sz="2600" dirty="0">
                <a:solidFill>
                  <a:srgbClr val="008080"/>
                </a:solidFill>
              </a:rPr>
              <a:t>для остальных  видов  деятельности – с применением критериев оценки  условий труда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2800" dirty="0">
                <a:solidFill>
                  <a:srgbClr val="008080"/>
                </a:solidFill>
              </a:rPr>
              <a:t>    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</a:rPr>
              <a:t>Положение о критериях оценки условий труда для отдельных категорий работников и (или) особенностей (видов) выполняемых работ для целей профессионального пенсионного страхования и порядке их применения утверждено постановлением Совета Министров РБ от 09.10.2008 № 1490</a:t>
            </a:r>
          </a:p>
        </p:txBody>
      </p:sp>
    </p:spTree>
    <p:extLst>
      <p:ext uri="{BB962C8B-B14F-4D97-AF65-F5344CB8AC3E}">
        <p14:creationId xmlns:p14="http://schemas.microsoft.com/office/powerpoint/2010/main" val="2070389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8975" cy="500062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30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накопительной пенсии будет исчисляться из сумм дополнительных взносов с учетом доходов от их инвестирования. </a:t>
            </a:r>
          </a:p>
          <a:p>
            <a:pPr marL="0" indent="0" algn="just">
              <a:buFontTx/>
              <a:buNone/>
              <a:defRPr/>
            </a:pPr>
            <a:r>
              <a:rPr lang="ru-RU" sz="24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Указом гарантируется норма доходности по пенсионным сбережениям в размере ставки рефинансирования Национального банка, действующей в соответствующем периоде. Кроме этого, предусматривается начисление дополнительной доходности (страхового бонуса) по результатам инвестиционной деятельности  РУСП «</a:t>
            </a:r>
            <a:r>
              <a:rPr lang="ru-RU" sz="2400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Стравита</a:t>
            </a:r>
            <a:r>
              <a:rPr lang="ru-RU" sz="24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FontTx/>
              <a:buNone/>
              <a:defRPr/>
            </a:pPr>
            <a:r>
              <a:rPr lang="ru-RU" sz="24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Работник выбирает срок выплаты дополнительной пенсии – 5 или 10 лет после достижения общеустановленного пенсионного возраста.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0BF7E-6709-4AB4-9003-8BD24EAC30F2}" type="slidenum">
              <a:rPr lang="ru-RU" altLang="ru-RU" sz="1400" smtClean="0">
                <a:solidFill>
                  <a:srgbClr val="003300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ru-RU" altLang="ru-RU" sz="140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00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314108" y="274639"/>
            <a:ext cx="8372572" cy="706437"/>
          </a:xfrm>
        </p:spPr>
        <p:txBody>
          <a:bodyPr/>
          <a:lstStyle/>
          <a:p>
            <a:pPr algn="l"/>
            <a:endParaRPr lang="ru-RU" alt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107" y="1268413"/>
            <a:ext cx="8515786" cy="4857750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FontTx/>
              <a:buNone/>
              <a:defRPr/>
            </a:pPr>
            <a:r>
              <a:rPr lang="ru-RU" sz="2800" b="1" dirty="0">
                <a:solidFill>
                  <a:srgbClr val="97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будет работать новая программа?</a:t>
            </a:r>
          </a:p>
          <a:p>
            <a:pPr marL="0" indent="457200" algn="just">
              <a:spcBef>
                <a:spcPts val="0"/>
              </a:spcBef>
              <a:buFontTx/>
              <a:buNone/>
              <a:defRPr/>
            </a:pPr>
            <a:endParaRPr lang="ru-RU" sz="2800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FontTx/>
              <a:buNone/>
              <a:defRPr/>
            </a:pPr>
            <a:r>
              <a:rPr lang="ru-RU" sz="28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работающий гражданин и Вам до достижения пенсионного возраста остается не менее 3 лет решили участвовать в системе добровольного пенсионного страхования с 01.10.2022.</a:t>
            </a:r>
          </a:p>
          <a:p>
            <a:pPr marL="0" indent="457200" algn="just">
              <a:spcBef>
                <a:spcPts val="0"/>
              </a:spcBef>
              <a:buFontTx/>
              <a:buNone/>
              <a:defRPr/>
            </a:pPr>
            <a:r>
              <a:rPr lang="ru-RU" sz="28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идти?</a:t>
            </a:r>
            <a:r>
              <a:rPr lang="ru-RU" sz="28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РУСП «</a:t>
            </a:r>
            <a:r>
              <a:rPr lang="ru-RU" sz="2800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Стравита</a:t>
            </a:r>
            <a:r>
              <a:rPr lang="ru-RU" sz="28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969BFC-6CCC-4756-AE7A-CD61DFF559A0}" type="slidenum">
              <a:rPr lang="ru-RU" altLang="ru-RU" sz="1400" smtClean="0">
                <a:solidFill>
                  <a:srgbClr val="003300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ru-RU" altLang="ru-RU" sz="140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2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314108" y="274639"/>
            <a:ext cx="8372572" cy="706437"/>
          </a:xfrm>
        </p:spPr>
        <p:txBody>
          <a:bodyPr/>
          <a:lstStyle/>
          <a:p>
            <a:pPr algn="l"/>
            <a:endParaRPr lang="ru-RU" alt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263" y="1628775"/>
            <a:ext cx="8297958" cy="4497388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FontTx/>
              <a:buNone/>
              <a:defRPr/>
            </a:pPr>
            <a:r>
              <a:rPr lang="ru-RU" sz="28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зарегистрироваться?  </a:t>
            </a:r>
            <a:r>
              <a:rPr lang="ru-RU" sz="28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заявление и заключить  договор у страховщика или в электронном виде через официальный сайт и получить страховое свидетельство.</a:t>
            </a:r>
          </a:p>
          <a:p>
            <a:pPr marL="0" indent="457200" algn="just">
              <a:spcBef>
                <a:spcPts val="0"/>
              </a:spcBef>
              <a:buFontTx/>
              <a:buNone/>
              <a:defRPr/>
            </a:pPr>
            <a:endParaRPr lang="ru-RU" sz="2800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FontTx/>
              <a:buNone/>
              <a:defRPr/>
            </a:pPr>
            <a:r>
              <a:rPr lang="ru-RU" sz="28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уведомить? </a:t>
            </a:r>
            <a:r>
              <a:rPr lang="ru-RU" sz="28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заключении договора нужно уведомить работодателя путем представления копии страхового свидетельства и заявления об удержании страхового взноса, который подлежит уплате за счет средств страхователя (работника).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D37A46-C3C5-42B3-AB90-521CAFED7269}" type="slidenum">
              <a:rPr lang="ru-RU" altLang="ru-RU" sz="1400" smtClean="0">
                <a:solidFill>
                  <a:srgbClr val="003300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ru-RU" altLang="ru-RU" sz="140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49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332656"/>
            <a:ext cx="6840760" cy="5400600"/>
          </a:xfrm>
        </p:spPr>
        <p:txBody>
          <a:bodyPr>
            <a:normAutofit/>
          </a:bodyPr>
          <a:lstStyle/>
          <a:p>
            <a:br>
              <a:rPr lang="en-US" altLang="ru-RU" sz="3400" dirty="0"/>
            </a:br>
            <a:r>
              <a:rPr lang="ru-RU" altLang="ru-RU" sz="3400" b="1" dirty="0">
                <a:solidFill>
                  <a:schemeClr val="tx1"/>
                </a:solidFill>
              </a:rPr>
              <a:t>Сайт Фонда</a:t>
            </a:r>
            <a:br>
              <a:rPr lang="ru-RU" altLang="ru-RU" sz="3400" b="1" dirty="0"/>
            </a:br>
            <a:r>
              <a:rPr lang="en-US" altLang="ru-RU" sz="5100" b="1" dirty="0">
                <a:solidFill>
                  <a:srgbClr val="660033"/>
                </a:solidFill>
                <a:hlinkClick r:id="rId3"/>
              </a:rPr>
              <a:t>www.ssf.gov.by</a:t>
            </a:r>
            <a:br>
              <a:rPr lang="ru-RU" altLang="ru-RU" sz="5100" b="1" dirty="0">
                <a:solidFill>
                  <a:srgbClr val="660033"/>
                </a:solidFill>
              </a:rPr>
            </a:br>
            <a:br>
              <a:rPr lang="ru-RU" altLang="ru-RU" sz="5100" b="1" dirty="0">
                <a:solidFill>
                  <a:srgbClr val="660033"/>
                </a:solidFill>
              </a:rPr>
            </a:br>
            <a:r>
              <a:rPr lang="ru-RU" altLang="ru-RU" sz="4800" dirty="0"/>
              <a:t>СПАСИБО                          </a:t>
            </a:r>
            <a:br>
              <a:rPr lang="ru-RU" altLang="ru-RU" sz="4800" dirty="0"/>
            </a:br>
            <a:r>
              <a:rPr lang="ru-RU" altLang="ru-RU" sz="4800" dirty="0"/>
              <a:t>ЗА ВНИМАНИЕ</a:t>
            </a:r>
            <a:br>
              <a:rPr lang="ru-RU" altLang="ru-RU" sz="4800" dirty="0"/>
            </a:br>
            <a:br>
              <a:rPr lang="ru-RU" altLang="ru-RU" sz="5100" b="1" dirty="0"/>
            </a:br>
            <a:endParaRPr lang="ru-RU" alt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7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800" dirty="0">
                <a:solidFill>
                  <a:srgbClr val="660033"/>
                </a:solidFill>
              </a:rPr>
              <a:t>Документы для ведения ППС, представляемые страхователем:</a:t>
            </a:r>
          </a:p>
        </p:txBody>
      </p:sp>
      <p:sp>
        <p:nvSpPr>
          <p:cNvPr id="129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Перечень рабочих мест с особыми условиями труда организации для целей ППС (утвержден постановлением правления ФСЗН от 31.05.2011 № 5);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Форма ПУ-2 «Сведения о приеме и увольнении» (утверждена постановлением СМ РБ от 18.07.1997 № 837);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Форма ПУ-6 «Индивидуальные сведения на профессиональное пенсионное страхование» (утверждена постановлением СМ РБ от 18.07.1997 № 837)</a:t>
            </a:r>
          </a:p>
        </p:txBody>
      </p:sp>
    </p:spTree>
    <p:extLst>
      <p:ext uri="{BB962C8B-B14F-4D97-AF65-F5344CB8AC3E}">
        <p14:creationId xmlns:p14="http://schemas.microsoft.com/office/powerpoint/2010/main" val="103405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>
                <a:solidFill>
                  <a:srgbClr val="660033"/>
                </a:solidFill>
              </a:rPr>
              <a:t>Объект для начисления взносов на ППС (статья 4 Закона № 118-З) =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i="1" dirty="0">
                <a:solidFill>
                  <a:srgbClr val="008080"/>
                </a:solidFill>
              </a:rPr>
              <a:t>общая сумма всех выплат, начисленная в пользу работника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</a:rPr>
              <a:t>– (минус)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i="1" dirty="0">
                <a:solidFill>
                  <a:srgbClr val="008080"/>
                </a:solidFill>
              </a:rPr>
              <a:t>    выплаты, предусмотренные Перечнем выплат, на которые не начисляются взносы на ГСС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</a:rPr>
              <a:t>– (минус)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i="1" dirty="0"/>
              <a:t>    </a:t>
            </a:r>
            <a:r>
              <a:rPr lang="ru-RU" altLang="ru-RU" sz="2800" i="1" dirty="0">
                <a:solidFill>
                  <a:srgbClr val="008080"/>
                </a:solidFill>
              </a:rPr>
              <a:t>выплаты</a:t>
            </a:r>
            <a:r>
              <a:rPr lang="ru-RU" altLang="ru-RU" sz="2800" i="1" dirty="0"/>
              <a:t> </a:t>
            </a:r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</a:rPr>
              <a:t>за периоды</a:t>
            </a:r>
            <a:r>
              <a:rPr lang="ru-RU" altLang="ru-RU" sz="2800" i="1" dirty="0"/>
              <a:t>, </a:t>
            </a:r>
            <a:r>
              <a:rPr lang="ru-RU" altLang="ru-RU" sz="2800" i="1" dirty="0">
                <a:solidFill>
                  <a:srgbClr val="008080"/>
                </a:solidFill>
              </a:rPr>
              <a:t>не связанные с выполнением работ в особых условиях труда.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altLang="ru-RU" sz="2800" i="1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i="1" dirty="0">
                <a:solidFill>
                  <a:srgbClr val="008080"/>
                </a:solidFill>
              </a:rPr>
              <a:t>Разница ограничивается </a:t>
            </a:r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</a:rPr>
              <a:t>тремя</a:t>
            </a:r>
            <a:r>
              <a:rPr lang="ru-RU" altLang="ru-RU" sz="2800" i="1" dirty="0">
                <a:solidFill>
                  <a:srgbClr val="D41D0A"/>
                </a:solidFill>
              </a:rPr>
              <a:t> </a:t>
            </a:r>
            <a:r>
              <a:rPr lang="ru-RU" altLang="ru-RU" sz="2800" i="1" dirty="0">
                <a:solidFill>
                  <a:srgbClr val="008080"/>
                </a:solidFill>
              </a:rPr>
              <a:t>СЗП.</a:t>
            </a:r>
          </a:p>
        </p:txBody>
      </p:sp>
    </p:spTree>
    <p:extLst>
      <p:ext uri="{BB962C8B-B14F-4D97-AF65-F5344CB8AC3E}">
        <p14:creationId xmlns:p14="http://schemas.microsoft.com/office/powerpoint/2010/main" val="209750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>
                <a:solidFill>
                  <a:srgbClr val="660033"/>
                </a:solidFill>
              </a:rPr>
              <a:t>Периоды, не связанные с работой              в особых условиях труда</a:t>
            </a:r>
          </a:p>
        </p:txBody>
      </p:sp>
      <p:sp>
        <p:nvSpPr>
          <p:cNvPr id="1107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/>
              <a:t>   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Работа  в обычных  условиях труда;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На условиях неполного рабочего времени;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По гражданско-правовым договорам;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Простои;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Служебные командировки, не связанные с выполнением работ в особых условиях труда;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Профессиональная подготовка, повышение квалификации, стажировка и переподготовка;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Нахождение в государственных организациях здравоохранения на медицинском осмотре или медицинском обследовании;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Выполнение государственных или общественных обязанностей;</a:t>
            </a:r>
            <a:r>
              <a:rPr lang="ru-RU" altLang="ru-RU" sz="2400" b="1" dirty="0">
                <a:solidFill>
                  <a:srgbClr val="00808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>
                <a:solidFill>
                  <a:srgbClr val="660033"/>
                </a:solidFill>
              </a:rPr>
              <a:t>                                               </a:t>
            </a:r>
            <a:r>
              <a:rPr lang="ru-RU" altLang="ru-RU" sz="2200" dirty="0">
                <a:solidFill>
                  <a:srgbClr val="660033"/>
                </a:solidFill>
              </a:rPr>
              <a:t>(пункт 28 Инструкции № 7)</a:t>
            </a:r>
            <a:endParaRPr lang="ru-RU" altLang="ru-RU" sz="2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4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>
                <a:solidFill>
                  <a:srgbClr val="660033"/>
                </a:solidFill>
              </a:rPr>
              <a:t>Периоды, не связанные с работой              в особых условиях труда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Осуществление полномочий по выборной должности;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Уход  за больным членом семьи, болезнь и временная  нетрудоспособность;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Санаторно-курортное лечение и оздоровление;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Социальные отпуска (по беременности и родам,  по уходу  за детьми, в связи с получением образования, в связи с катастрофой на Чернобыльской АЭС, по уважительным причинам личного и семейного характера);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Один дополнительный свободный от работы день в месяц матери (мачехе) или  отцу (отчиму), опекуну (попечителю), воспитывающей (воспитывающему) ребенка-инвалида в возрасте до 18 лет, и другие.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ru-RU" altLang="ru-RU" sz="2200" dirty="0">
                <a:solidFill>
                  <a:srgbClr val="660033"/>
                </a:solidFill>
              </a:rPr>
              <a:t>                                                      (пункт 28 Инструкции № 7)</a:t>
            </a:r>
            <a:endParaRPr lang="ru-RU" altLang="ru-RU" sz="22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4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95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>
                <a:solidFill>
                  <a:srgbClr val="660033"/>
                </a:solidFill>
              </a:rPr>
              <a:t>В непрерывные  периоды раздела 2 формы ПУ-6  включаются:</a:t>
            </a:r>
          </a:p>
        </p:txBody>
      </p:sp>
      <p:sp>
        <p:nvSpPr>
          <p:cNvPr id="1116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600" dirty="0">
                <a:solidFill>
                  <a:srgbClr val="008080"/>
                </a:solidFill>
              </a:rPr>
              <a:t>периоды непосредственной занятости работника  в особых условиях труда;</a:t>
            </a:r>
          </a:p>
          <a:p>
            <a:pPr>
              <a:lnSpc>
                <a:spcPct val="90000"/>
              </a:lnSpc>
            </a:pPr>
            <a:endParaRPr lang="ru-RU" altLang="ru-RU" sz="26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600" dirty="0">
                <a:solidFill>
                  <a:srgbClr val="008080"/>
                </a:solidFill>
              </a:rPr>
              <a:t>выходные, праздничные дни и дни трудового отпуска при условии, если следовали непосредственно за периодом (днём)  работы в особых условиях труда.</a:t>
            </a:r>
          </a:p>
          <a:p>
            <a:pPr>
              <a:lnSpc>
                <a:spcPct val="90000"/>
              </a:lnSpc>
            </a:pPr>
            <a:endParaRPr lang="ru-RU" altLang="ru-RU" sz="26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</a:pPr>
            <a:endParaRPr lang="ru-RU" altLang="ru-RU" sz="26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</a:pPr>
            <a:endParaRPr lang="ru-RU" altLang="ru-RU" sz="2600" dirty="0">
              <a:solidFill>
                <a:srgbClr val="00808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ru-RU" altLang="ru-RU" sz="2200" dirty="0">
                <a:solidFill>
                  <a:srgbClr val="660033"/>
                </a:solidFill>
              </a:rPr>
              <a:t>                                                        (пункт 30 Инструкции № 7)</a:t>
            </a:r>
            <a:endParaRPr lang="ru-RU" altLang="ru-RU" sz="26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/>
              <a:t>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39017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">
      <a:dk1>
        <a:srgbClr val="003300"/>
      </a:dk1>
      <a:lt1>
        <a:srgbClr val="D7FFA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E8FFD4"/>
      </a:accent3>
      <a:accent4>
        <a:srgbClr val="002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6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6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FFFF99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Оформление по умолчанию">
  <a:themeElements>
    <a:clrScheme name="">
      <a:dk1>
        <a:srgbClr val="003300"/>
      </a:dk1>
      <a:lt1>
        <a:srgbClr val="D7FFA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E8FFD4"/>
      </a:accent3>
      <a:accent4>
        <a:srgbClr val="002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6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6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FFFF99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3177</Words>
  <Application>Microsoft Office PowerPoint</Application>
  <PresentationFormat>Экран (4:3)</PresentationFormat>
  <Paragraphs>336</Paragraphs>
  <Slides>43</Slides>
  <Notes>32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Times New Roman</vt:lpstr>
      <vt:lpstr>Wingdings</vt:lpstr>
      <vt:lpstr>Тема Office</vt:lpstr>
      <vt:lpstr>Оформление по умолчанию</vt:lpstr>
      <vt:lpstr>1_Оформление по умолчанию</vt:lpstr>
      <vt:lpstr>Документ</vt:lpstr>
      <vt:lpstr>Особенности профессионального  пенсионного страхования. Об исчислении профессионального стажа, профессиональных пенсиях и доплате к заработной плате. О добровольном страховании дополнительной накопительной пенсии в соответствии с Указом Президента Республики Беларусь от 27.09.2021 № 367. </vt:lpstr>
      <vt:lpstr>Профессиональное пенсионное страхование (ППС):</vt:lpstr>
      <vt:lpstr>Основные нормативные акты</vt:lpstr>
      <vt:lpstr>Оценка  условий  труда  на  рабочих местах проводится работодателем:</vt:lpstr>
      <vt:lpstr>Документы для ведения ППС, представляемые страхователем:</vt:lpstr>
      <vt:lpstr>Объект для начисления взносов на ППС (статья 4 Закона № 118-З) =</vt:lpstr>
      <vt:lpstr>Периоды, не связанные с работой              в особых условиях труда</vt:lpstr>
      <vt:lpstr>Периоды, не связанные с работой              в особых условиях труда</vt:lpstr>
      <vt:lpstr>В непрерывные  периоды раздела 2 формы ПУ-6  включаются:</vt:lpstr>
      <vt:lpstr>Профессиональный стаж</vt:lpstr>
      <vt:lpstr>Специальный стаж</vt:lpstr>
      <vt:lpstr>Пенсионные сбережения:</vt:lpstr>
      <vt:lpstr>Коэффициент доходности:</vt:lpstr>
      <vt:lpstr>Пенсионные гарантии и компенсации за работу в особых условиях труда</vt:lpstr>
      <vt:lpstr>Закон РБ «О пенсионном обеспечении»:</vt:lpstr>
      <vt:lpstr>Указ Президента Республики Беларусь от 25.09.2013 № 441:</vt:lpstr>
      <vt:lpstr>Указ Президента Республики Беларусь от 25.09.2013 № 441  «О некоторых вопросах профессионального пенсионного страхования и пенсионного обеспечения» </vt:lpstr>
      <vt:lpstr>Подпункт 1.1 Указа Президента Республики Беларусь от 25.09.2013 № 441</vt:lpstr>
      <vt:lpstr>Подпункт 1.1 Указа Президента Республики Беларусь от 25.09.2013 № 441</vt:lpstr>
      <vt:lpstr>Подпункт 1.2 Указа Президента Республики Беларусь от 25.09.2013 № 441:</vt:lpstr>
      <vt:lpstr>Ежемесячная доплата к заработной плате вместо ППС</vt:lpstr>
      <vt:lpstr>Профессиональные  пенсии</vt:lpstr>
      <vt:lpstr>Досрочная  профессиональная пенсия</vt:lpstr>
      <vt:lpstr>Условия для назначения досрочной пенсии:</vt:lpstr>
      <vt:lpstr>Документы для назначения досрочной профессиональной  пенсии</vt:lpstr>
      <vt:lpstr>Презентация PowerPoint</vt:lpstr>
      <vt:lpstr>Выплата досрочной профессиональной пенсии</vt:lpstr>
      <vt:lpstr>Дополнительная  профессиональная пенсия</vt:lpstr>
      <vt:lpstr>Условия для назначения дополнительной пенсии:</vt:lpstr>
      <vt:lpstr>Ежемесячный размер дополнительной пенсии: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Государственная поддержка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Сайт Фонда www.ssf.gov.by  СПАСИБО                           ЗА ВНИМАНИЕ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индивидуальному предпринимателю правильно рассчитать сумму                               обязательных страховых взносов за 2018 год, причитающуюся к уплате в бюджет фонда?  Рассмотрим ситуации на конкретных примерах в зависимости от осуществления (неосуществления) ими предпринимательской деятельности, суммы полученного дохода, периодов,  за  которые  взносы  могут быть уплачены  в  добровольном порядке,                          так называемые льготные периоды.  В наших примерах будем использовать калькулятор,   который   в   автоматическом   режиме позволит   правильно    рассчитать   сумму    взносов, причитающихся к уплате.</dc:title>
  <dc:creator>Корзик Елена Викторовна</dc:creator>
  <cp:lastModifiedBy>user</cp:lastModifiedBy>
  <cp:revision>158</cp:revision>
  <cp:lastPrinted>2019-12-18T13:34:01Z</cp:lastPrinted>
  <dcterms:created xsi:type="dcterms:W3CDTF">2019-01-31T08:16:00Z</dcterms:created>
  <dcterms:modified xsi:type="dcterms:W3CDTF">2022-04-20T10:34:17Z</dcterms:modified>
</cp:coreProperties>
</file>